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56" r:id="rId3"/>
    <p:sldId id="269" r:id="rId4"/>
    <p:sldId id="270" r:id="rId5"/>
    <p:sldId id="271" r:id="rId6"/>
    <p:sldId id="274" r:id="rId7"/>
    <p:sldId id="273" r:id="rId8"/>
    <p:sldId id="276" r:id="rId9"/>
    <p:sldId id="275" r:id="rId10"/>
    <p:sldId id="277" r:id="rId11"/>
    <p:sldId id="266" r:id="rId12"/>
    <p:sldId id="257" r:id="rId13"/>
    <p:sldId id="267" r:id="rId14"/>
    <p:sldId id="258" r:id="rId15"/>
    <p:sldId id="259" r:id="rId16"/>
    <p:sldId id="262" r:id="rId17"/>
    <p:sldId id="263" r:id="rId18"/>
    <p:sldId id="261"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860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66" d="100"/>
          <a:sy n="66" d="100"/>
        </p:scale>
        <p:origin x="-1692" y="-540"/>
      </p:cViewPr>
      <p:guideLst>
        <p:guide orient="horz" pos="2160"/>
        <p:guide pos="2880"/>
      </p:guideLst>
    </p:cSldViewPr>
  </p:slideViewPr>
  <p:outlineViewPr>
    <p:cViewPr>
      <p:scale>
        <a:sx n="33" d="100"/>
        <a:sy n="33" d="100"/>
      </p:scale>
      <p:origin x="0" y="10212"/>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6D69BB6B-5D34-4527-8CE5-79980D53DE30}" type="datetimeFigureOut">
              <a:rPr lang="en-US" smtClean="0"/>
              <a:pPr/>
              <a:t>9/3/2014</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6E55B7F-3AB1-46DA-A41B-2E11D1DD0DB2}"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9BB6B-5D34-4527-8CE5-79980D53DE30}"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55B7F-3AB1-46DA-A41B-2E11D1DD0DB2}"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69BB6B-5D34-4527-8CE5-79980D53DE30}"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26E55B7F-3AB1-46DA-A41B-2E11D1DD0DB2}"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69BB6B-5D34-4527-8CE5-79980D53DE30}"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55B7F-3AB1-46DA-A41B-2E11D1DD0DB2}"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6D69BB6B-5D34-4527-8CE5-79980D53DE30}" type="datetimeFigureOut">
              <a:rPr lang="en-US" smtClean="0"/>
              <a:pPr/>
              <a:t>9/3/2014</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26E55B7F-3AB1-46DA-A41B-2E11D1DD0DB2}"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69BB6B-5D34-4527-8CE5-79980D53DE30}" type="datetimeFigureOut">
              <a:rPr lang="en-US" smtClean="0"/>
              <a:pPr/>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55B7F-3AB1-46DA-A41B-2E11D1DD0DB2}"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69BB6B-5D34-4527-8CE5-79980D53DE30}" type="datetimeFigureOut">
              <a:rPr lang="en-US" smtClean="0"/>
              <a:pPr/>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E55B7F-3AB1-46DA-A41B-2E11D1DD0DB2}"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D69BB6B-5D34-4527-8CE5-79980D53DE30}" type="datetimeFigureOut">
              <a:rPr lang="en-US" smtClean="0"/>
              <a:pPr/>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E55B7F-3AB1-46DA-A41B-2E11D1DD0DB2}"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D69BB6B-5D34-4527-8CE5-79980D53DE30}" type="datetimeFigureOut">
              <a:rPr lang="en-US" smtClean="0"/>
              <a:pPr/>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E55B7F-3AB1-46DA-A41B-2E11D1DD0DB2}"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69BB6B-5D34-4527-8CE5-79980D53DE30}" type="datetimeFigureOut">
              <a:rPr lang="en-US" smtClean="0"/>
              <a:pPr/>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6E55B7F-3AB1-46DA-A41B-2E11D1DD0DB2}"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69BB6B-5D34-4527-8CE5-79980D53DE30}" type="datetimeFigureOut">
              <a:rPr lang="en-US" smtClean="0"/>
              <a:pPr/>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55B7F-3AB1-46DA-A41B-2E11D1DD0DB2}"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6D69BB6B-5D34-4527-8CE5-79980D53DE30}" type="datetimeFigureOut">
              <a:rPr lang="en-US" smtClean="0"/>
              <a:pPr/>
              <a:t>9/3/2014</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26E55B7F-3AB1-46DA-A41B-2E11D1DD0D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764704"/>
            <a:ext cx="6324600" cy="3968328"/>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l-GR" sz="54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Οδηγοσ</a:t>
            </a:r>
            <a:r>
              <a:rPr lang="el-GR" sz="54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54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επιβιωσησ</a:t>
            </a:r>
            <a:r>
              <a:rPr lang="el-GR" sz="54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54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εκπαιδευτικΟΥ</a:t>
            </a:r>
            <a:r>
              <a:rPr lang="en-US" sz="54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en-US" sz="54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n-US" sz="54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en-US" sz="54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l-GR" sz="54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32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Δ. ΜΙΚΕΛΛΙΔΗΣ</a:t>
            </a:r>
            <a:br>
              <a:rPr lang="el-GR" sz="32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l-GR" sz="32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ΕΔΕ</a:t>
            </a:r>
            <a:endParaRPr lang="en-US" sz="54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 xmlns:p14="http://schemas.microsoft.com/office/powerpoint/2010/main" val="2533019893"/>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750"/>
                                        <p:tgtEl>
                                          <p:spTgt spid="3"/>
                                        </p:tgtEl>
                                      </p:cBhvr>
                                    </p:animEffect>
                                    <p:anim calcmode="lin" valueType="num">
                                      <p:cBhvr>
                                        <p:cTn id="8" dur="1750" fill="hold"/>
                                        <p:tgtEl>
                                          <p:spTgt spid="3"/>
                                        </p:tgtEl>
                                        <p:attrNameLst>
                                          <p:attrName>ppt_w</p:attrName>
                                        </p:attrNameLst>
                                      </p:cBhvr>
                                      <p:tavLst>
                                        <p:tav tm="0" fmla="#ppt_w*sin(2.5*pi*$)">
                                          <p:val>
                                            <p:fltVal val="0"/>
                                          </p:val>
                                        </p:tav>
                                        <p:tav tm="100000">
                                          <p:val>
                                            <p:fltVal val="1"/>
                                          </p:val>
                                        </p:tav>
                                      </p:tavLst>
                                    </p:anim>
                                    <p:anim calcmode="lin" valueType="num">
                                      <p:cBhvr>
                                        <p:cTn id="9" dur="175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700808"/>
            <a:ext cx="8229600" cy="4857403"/>
          </a:xfrm>
        </p:spPr>
        <p:txBody>
          <a:bodyPr>
            <a:noAutofit/>
          </a:bodyPr>
          <a:lstStyle/>
          <a:p>
            <a:r>
              <a:rPr lang="el-GR" sz="2400" b="1" i="1" dirty="0" smtClean="0">
                <a:solidFill>
                  <a:srgbClr val="FB8605"/>
                </a:solidFill>
              </a:rPr>
              <a:t>Είσαι το παράδειγμά του… οι πράξεις μας μιλούν πιο δυνατά από τα λόγια </a:t>
            </a:r>
            <a:r>
              <a:rPr lang="el-GR" sz="2400" b="1" i="1" dirty="0" smtClean="0">
                <a:solidFill>
                  <a:srgbClr val="FB8605"/>
                </a:solidFill>
              </a:rPr>
              <a:t>μας!</a:t>
            </a:r>
            <a:endParaRPr lang="el-GR" sz="2400" b="1" i="1" dirty="0" smtClean="0">
              <a:solidFill>
                <a:srgbClr val="FB8605"/>
              </a:solidFill>
            </a:endParaRPr>
          </a:p>
          <a:p>
            <a:endParaRPr lang="en-US" sz="2400" b="1" dirty="0" smtClean="0">
              <a:solidFill>
                <a:srgbClr val="FF0000"/>
              </a:solidFill>
            </a:endParaRPr>
          </a:p>
          <a:p>
            <a:r>
              <a:rPr lang="el-GR" sz="2400" dirty="0" smtClean="0"/>
              <a:t>Σε σένα βλέπει το πρότυπο που θα μιμηθεί… άρα η δική σου συμπεριφορά μεταφέρεται και στους μαθητές σου!</a:t>
            </a:r>
          </a:p>
          <a:p>
            <a:endParaRPr lang="el-GR" sz="2400" dirty="0" smtClean="0"/>
          </a:p>
          <a:p>
            <a:r>
              <a:rPr lang="el-GR" sz="2400" dirty="0" smtClean="0"/>
              <a:t>Οι δικές σου αντιδράσεις απέναντι σε καταστάσεις της καθημερινής ρουτίνας στην τάξη το σημαδεύουν…</a:t>
            </a:r>
          </a:p>
          <a:p>
            <a:endParaRPr lang="el-GR" sz="2400" dirty="0" smtClean="0"/>
          </a:p>
          <a:p>
            <a:r>
              <a:rPr lang="el-GR" sz="2400" dirty="0" smtClean="0"/>
              <a:t>Είσαι το γλωσσικό του πρότυπο.</a:t>
            </a:r>
          </a:p>
          <a:p>
            <a:endParaRPr lang="el-GR" sz="2400" dirty="0"/>
          </a:p>
        </p:txBody>
      </p:sp>
      <p:sp>
        <p:nvSpPr>
          <p:cNvPr id="2" name="1 - Τίτλος"/>
          <p:cNvSpPr>
            <a:spLocks noGrp="1"/>
          </p:cNvSpPr>
          <p:nvPr>
            <p:ph type="title"/>
          </p:nvPr>
        </p:nvSpPr>
        <p:spPr>
          <a:xfrm>
            <a:off x="539552" y="332656"/>
            <a:ext cx="8229600" cy="850106"/>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l-GR" sz="40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Εισαι</a:t>
            </a:r>
            <a:r>
              <a:rPr lang="el-GR" sz="40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το </a:t>
            </a:r>
            <a:r>
              <a:rPr lang="el-GR" sz="40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παραδειγμα</a:t>
            </a:r>
            <a:r>
              <a:rPr lang="el-GR" sz="40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του…</a:t>
            </a:r>
            <a:endParaRPr lang="el-GR" sz="40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56" presetClass="entr" presetSubtype="0" fill="hold" nodeType="afterEffect">
                                  <p:stCondLst>
                                    <p:cond delay="0"/>
                                  </p:stCondLst>
                                  <p:iterate type="lt">
                                    <p:tmPct val="10000"/>
                                  </p:iterate>
                                  <p:childTnLst>
                                    <p:set>
                                      <p:cBhvr>
                                        <p:cTn id="10" dur="1" fill="hold">
                                          <p:stCondLst>
                                            <p:cond delay="0"/>
                                          </p:stCondLst>
                                        </p:cTn>
                                        <p:tgtEl>
                                          <p:spTgt spid="3">
                                            <p:txEl>
                                              <p:pRg st="0" end="0"/>
                                            </p:txEl>
                                          </p:spTgt>
                                        </p:tgtEl>
                                        <p:attrNameLst>
                                          <p:attrName>style.visibility</p:attrName>
                                        </p:attrNameLst>
                                      </p:cBhvr>
                                      <p:to>
                                        <p:strVal val="visible"/>
                                      </p:to>
                                    </p:set>
                                    <p:anim by="(-#ppt_w*2)" calcmode="lin" valueType="num">
                                      <p:cBhvr rctx="PPT">
                                        <p:cTn id="11" dur="375" autoRev="1" fill="hold">
                                          <p:stCondLst>
                                            <p:cond delay="0"/>
                                          </p:stCondLst>
                                        </p:cTn>
                                        <p:tgtEl>
                                          <p:spTgt spid="3">
                                            <p:txEl>
                                              <p:pRg st="0" end="0"/>
                                            </p:txEl>
                                          </p:spTgt>
                                        </p:tgtEl>
                                        <p:attrNameLst>
                                          <p:attrName>ppt_w</p:attrName>
                                        </p:attrNameLst>
                                      </p:cBhvr>
                                    </p:anim>
                                    <p:anim by="(#ppt_w*0.50)" calcmode="lin" valueType="num">
                                      <p:cBhvr>
                                        <p:cTn id="12" dur="375" decel="50000" autoRev="1" fill="hold">
                                          <p:stCondLst>
                                            <p:cond delay="0"/>
                                          </p:stCondLst>
                                        </p:cTn>
                                        <p:tgtEl>
                                          <p:spTgt spid="3">
                                            <p:txEl>
                                              <p:pRg st="0" end="0"/>
                                            </p:txEl>
                                          </p:spTgt>
                                        </p:tgtEl>
                                        <p:attrNameLst>
                                          <p:attrName>ppt_x</p:attrName>
                                        </p:attrNameLst>
                                      </p:cBhvr>
                                    </p:anim>
                                    <p:anim from="(-#ppt_h/2)" to="(#ppt_y)" calcmode="lin" valueType="num">
                                      <p:cBhvr>
                                        <p:cTn id="13" dur="750" fill="hold">
                                          <p:stCondLst>
                                            <p:cond delay="0"/>
                                          </p:stCondLst>
                                        </p:cTn>
                                        <p:tgtEl>
                                          <p:spTgt spid="3">
                                            <p:txEl>
                                              <p:pRg st="0" end="0"/>
                                            </p:txEl>
                                          </p:spTgt>
                                        </p:tgtEl>
                                        <p:attrNameLst>
                                          <p:attrName>ppt_y</p:attrName>
                                        </p:attrNameLst>
                                      </p:cBhvr>
                                    </p:anim>
                                    <p:animRot by="21600000">
                                      <p:cBhvr>
                                        <p:cTn id="14" dur="750" fill="hold">
                                          <p:stCondLst>
                                            <p:cond delay="0"/>
                                          </p:stCondLst>
                                        </p:cTn>
                                        <p:tgtEl>
                                          <p:spTgt spid="3">
                                            <p:txEl>
                                              <p:pRg st="0" end="0"/>
                                            </p:txEl>
                                          </p:spTgt>
                                        </p:tgtEl>
                                        <p:attrNameLst>
                                          <p:attrName>r</p:attrName>
                                        </p:attrNameLst>
                                      </p:cBhvr>
                                    </p:animRot>
                                  </p:childTnLst>
                                </p:cTn>
                              </p:par>
                            </p:childTnLst>
                          </p:cTn>
                        </p:par>
                        <p:par>
                          <p:cTn id="15" fill="hold">
                            <p:stCondLst>
                              <p:cond delay="6325"/>
                            </p:stCondLst>
                            <p:childTnLst>
                              <p:par>
                                <p:cTn id="16" presetID="42" presetClass="entr" presetSubtype="0"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1" fill="hold">
                            <p:stCondLst>
                              <p:cond delay="7325"/>
                            </p:stCondLst>
                            <p:childTnLst>
                              <p:par>
                                <p:cTn id="22" presetID="42" presetClass="entr" presetSubtype="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7" fill="hold">
                            <p:stCondLst>
                              <p:cond delay="8325"/>
                            </p:stCondLst>
                            <p:childTnLst>
                              <p:par>
                                <p:cTn id="28" presetID="42" presetClass="entr" presetSubtype="0" fill="hold"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1000"/>
                                        <p:tgtEl>
                                          <p:spTgt spid="3">
                                            <p:txEl>
                                              <p:pRg st="6" end="6"/>
                                            </p:txEl>
                                          </p:spTgt>
                                        </p:tgtEl>
                                      </p:cBhvr>
                                    </p:animEffect>
                                    <p:anim calcmode="lin" valueType="num">
                                      <p:cBhvr>
                                        <p:cTn id="3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descr="http://forestpark.typepad.com/photos/uncategorized/2008/09/15/play_learn_grow_together.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8919" y="244777"/>
            <a:ext cx="8924639" cy="661322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43905904"/>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652">
                                          <p:stCondLst>
                                            <p:cond delay="0"/>
                                          </p:stCondLst>
                                        </p:cTn>
                                        <p:tgtEl>
                                          <p:spTgt spid="3074"/>
                                        </p:tgtEl>
                                      </p:cBhvr>
                                    </p:animEffect>
                                    <p:anim calcmode="lin" valueType="num">
                                      <p:cBhvr>
                                        <p:cTn id="8" dur="2050"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9" dur="747"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10" dur="747" tmFilter="0, 0; 0.125,0.2665; 0.25,0.4; 0.375,0.465; 0.5,0.5;  0.625,0.535; 0.75,0.6; 0.875,0.7335; 1,1">
                                          <p:stCondLst>
                                            <p:cond delay="747"/>
                                          </p:stCondLst>
                                        </p:cTn>
                                        <p:tgtEl>
                                          <p:spTgt spid="3074"/>
                                        </p:tgtEl>
                                        <p:attrNameLst>
                                          <p:attrName>ppt_y</p:attrName>
                                        </p:attrNameLst>
                                      </p:cBhvr>
                                      <p:tavLst>
                                        <p:tav tm="0" fmla="#ppt_y-sin(pi*$)/9">
                                          <p:val>
                                            <p:fltVal val="0"/>
                                          </p:val>
                                        </p:tav>
                                        <p:tav tm="100000">
                                          <p:val>
                                            <p:fltVal val="1"/>
                                          </p:val>
                                        </p:tav>
                                      </p:tavLst>
                                    </p:anim>
                                    <p:anim calcmode="lin" valueType="num">
                                      <p:cBhvr>
                                        <p:cTn id="11" dur="373" tmFilter="0, 0; 0.125,0.2665; 0.25,0.4; 0.375,0.465; 0.5,0.5;  0.625,0.535; 0.75,0.6; 0.875,0.7335; 1,1">
                                          <p:stCondLst>
                                            <p:cond delay="1490"/>
                                          </p:stCondLst>
                                        </p:cTn>
                                        <p:tgtEl>
                                          <p:spTgt spid="3074"/>
                                        </p:tgtEl>
                                        <p:attrNameLst>
                                          <p:attrName>ppt_y</p:attrName>
                                        </p:attrNameLst>
                                      </p:cBhvr>
                                      <p:tavLst>
                                        <p:tav tm="0" fmla="#ppt_y-sin(pi*$)/27">
                                          <p:val>
                                            <p:fltVal val="0"/>
                                          </p:val>
                                        </p:tav>
                                        <p:tav tm="100000">
                                          <p:val>
                                            <p:fltVal val="1"/>
                                          </p:val>
                                        </p:tav>
                                      </p:tavLst>
                                    </p:anim>
                                    <p:anim calcmode="lin" valueType="num">
                                      <p:cBhvr>
                                        <p:cTn id="12" dur="185" tmFilter="0, 0; 0.125,0.2665; 0.25,0.4; 0.375,0.465; 0.5,0.5;  0.625,0.535; 0.75,0.6; 0.875,0.7335; 1,1">
                                          <p:stCondLst>
                                            <p:cond delay="1863"/>
                                          </p:stCondLst>
                                        </p:cTn>
                                        <p:tgtEl>
                                          <p:spTgt spid="3074"/>
                                        </p:tgtEl>
                                        <p:attrNameLst>
                                          <p:attrName>ppt_y</p:attrName>
                                        </p:attrNameLst>
                                      </p:cBhvr>
                                      <p:tavLst>
                                        <p:tav tm="0" fmla="#ppt_y-sin(pi*$)/81">
                                          <p:val>
                                            <p:fltVal val="0"/>
                                          </p:val>
                                        </p:tav>
                                        <p:tav tm="100000">
                                          <p:val>
                                            <p:fltVal val="1"/>
                                          </p:val>
                                        </p:tav>
                                      </p:tavLst>
                                    </p:anim>
                                    <p:animScale>
                                      <p:cBhvr>
                                        <p:cTn id="13" dur="29">
                                          <p:stCondLst>
                                            <p:cond delay="731"/>
                                          </p:stCondLst>
                                        </p:cTn>
                                        <p:tgtEl>
                                          <p:spTgt spid="3074"/>
                                        </p:tgtEl>
                                      </p:cBhvr>
                                      <p:to x="100000" y="60000"/>
                                    </p:animScale>
                                    <p:animScale>
                                      <p:cBhvr>
                                        <p:cTn id="14" dur="187" decel="50000">
                                          <p:stCondLst>
                                            <p:cond delay="761"/>
                                          </p:stCondLst>
                                        </p:cTn>
                                        <p:tgtEl>
                                          <p:spTgt spid="3074"/>
                                        </p:tgtEl>
                                      </p:cBhvr>
                                      <p:to x="100000" y="100000"/>
                                    </p:animScale>
                                    <p:animScale>
                                      <p:cBhvr>
                                        <p:cTn id="15" dur="29">
                                          <p:stCondLst>
                                            <p:cond delay="1476"/>
                                          </p:stCondLst>
                                        </p:cTn>
                                        <p:tgtEl>
                                          <p:spTgt spid="3074"/>
                                        </p:tgtEl>
                                      </p:cBhvr>
                                      <p:to x="100000" y="80000"/>
                                    </p:animScale>
                                    <p:animScale>
                                      <p:cBhvr>
                                        <p:cTn id="16" dur="187" decel="50000">
                                          <p:stCondLst>
                                            <p:cond delay="1505"/>
                                          </p:stCondLst>
                                        </p:cTn>
                                        <p:tgtEl>
                                          <p:spTgt spid="3074"/>
                                        </p:tgtEl>
                                      </p:cBhvr>
                                      <p:to x="100000" y="100000"/>
                                    </p:animScale>
                                    <p:animScale>
                                      <p:cBhvr>
                                        <p:cTn id="17" dur="29">
                                          <p:stCondLst>
                                            <p:cond delay="1847"/>
                                          </p:stCondLst>
                                        </p:cTn>
                                        <p:tgtEl>
                                          <p:spTgt spid="3074"/>
                                        </p:tgtEl>
                                      </p:cBhvr>
                                      <p:to x="100000" y="90000"/>
                                    </p:animScale>
                                    <p:animScale>
                                      <p:cBhvr>
                                        <p:cTn id="18" dur="187" decel="50000">
                                          <p:stCondLst>
                                            <p:cond delay="1876"/>
                                          </p:stCondLst>
                                        </p:cTn>
                                        <p:tgtEl>
                                          <p:spTgt spid="3074"/>
                                        </p:tgtEl>
                                      </p:cBhvr>
                                      <p:to x="100000" y="100000"/>
                                    </p:animScale>
                                    <p:animScale>
                                      <p:cBhvr>
                                        <p:cTn id="19" dur="29">
                                          <p:stCondLst>
                                            <p:cond delay="2034"/>
                                          </p:stCondLst>
                                        </p:cTn>
                                        <p:tgtEl>
                                          <p:spTgt spid="3074"/>
                                        </p:tgtEl>
                                      </p:cBhvr>
                                      <p:to x="100000" y="95000"/>
                                    </p:animScale>
                                    <p:animScale>
                                      <p:cBhvr>
                                        <p:cTn id="20" dur="187" decel="50000">
                                          <p:stCondLst>
                                            <p:cond delay="2063"/>
                                          </p:stCondLst>
                                        </p:cTn>
                                        <p:tgtEl>
                                          <p:spTgt spid="307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323528" y="1484784"/>
            <a:ext cx="7848872" cy="4608512"/>
          </a:xfrm>
        </p:spPr>
        <p:txBody>
          <a:bodyPr>
            <a:normAutofit/>
          </a:bodyPr>
          <a:lstStyle/>
          <a:p>
            <a:pPr marL="457200" indent="-457200" algn="l">
              <a:buFont typeface="Wingdings" pitchFamily="2" charset="2"/>
              <a:buChar char="Ø"/>
            </a:pPr>
            <a:r>
              <a:rPr lang="el-GR" sz="2400" dirty="0" smtClean="0">
                <a:solidFill>
                  <a:schemeClr val="tx1"/>
                </a:solidFill>
              </a:rPr>
              <a:t>ΨΗΛΕΣ ΠΡΟΣΔΟΚΙΕΣ</a:t>
            </a:r>
          </a:p>
          <a:p>
            <a:pPr marL="457200" indent="-457200" algn="l">
              <a:buFont typeface="Wingdings" pitchFamily="2" charset="2"/>
              <a:buChar char="Ø"/>
            </a:pPr>
            <a:r>
              <a:rPr lang="el-GR" sz="2400" dirty="0" smtClean="0">
                <a:solidFill>
                  <a:srgbClr val="FB8605"/>
                </a:solidFill>
              </a:rPr>
              <a:t>ΚΛΙΜΑ</a:t>
            </a:r>
          </a:p>
          <a:p>
            <a:pPr marL="457200" indent="-457200" algn="l">
              <a:buFont typeface="Wingdings" pitchFamily="2" charset="2"/>
              <a:buChar char="Ø"/>
            </a:pPr>
            <a:r>
              <a:rPr lang="el-GR" sz="2400" dirty="0" smtClean="0">
                <a:solidFill>
                  <a:schemeClr val="tx1"/>
                </a:solidFill>
              </a:rPr>
              <a:t>ΣΥΝΕΡΓΑΣΙΑ/ΕΜΠΙΣΤΟΣΥΝΗ</a:t>
            </a:r>
          </a:p>
          <a:p>
            <a:pPr algn="l"/>
            <a:r>
              <a:rPr lang="el-GR" sz="2400" dirty="0">
                <a:solidFill>
                  <a:schemeClr val="tx1"/>
                </a:solidFill>
              </a:rPr>
              <a:t> </a:t>
            </a:r>
            <a:r>
              <a:rPr lang="el-GR" sz="2400" dirty="0" smtClean="0">
                <a:solidFill>
                  <a:schemeClr val="tx1"/>
                </a:solidFill>
              </a:rPr>
              <a:t>    /ΑΛΛΗΛΟΣΕΒΑΣΜΟΣ</a:t>
            </a:r>
          </a:p>
          <a:p>
            <a:pPr marL="457200" indent="-457200" algn="l">
              <a:buFont typeface="Wingdings" pitchFamily="2" charset="2"/>
              <a:buChar char="Ø"/>
            </a:pPr>
            <a:r>
              <a:rPr lang="el-GR" sz="2400" dirty="0" smtClean="0">
                <a:solidFill>
                  <a:srgbClr val="FB8605"/>
                </a:solidFill>
              </a:rPr>
              <a:t>ΣΤΗΡΙΞΗ ΝΕΑΡΩΝ ΣΥΝΑΔΕΛΦΩΝ</a:t>
            </a:r>
          </a:p>
          <a:p>
            <a:pPr marL="457200" indent="-457200" algn="l">
              <a:buFont typeface="Wingdings" pitchFamily="2" charset="2"/>
              <a:buChar char="Ø"/>
            </a:pPr>
            <a:r>
              <a:rPr lang="el-GR" sz="2400" dirty="0" smtClean="0">
                <a:solidFill>
                  <a:schemeClr val="tx1"/>
                </a:solidFill>
              </a:rPr>
              <a:t>ΕΝΔΟΣΧΟΛΙΚΗ ΕΠΙΜΟΡΦΩΣΗ</a:t>
            </a:r>
          </a:p>
          <a:p>
            <a:pPr marL="457200" indent="-457200" algn="l">
              <a:buFont typeface="Wingdings" pitchFamily="2" charset="2"/>
              <a:buChar char="Ø"/>
            </a:pPr>
            <a:r>
              <a:rPr lang="el-GR" sz="2400" dirty="0" smtClean="0">
                <a:solidFill>
                  <a:srgbClr val="FB8605"/>
                </a:solidFill>
              </a:rPr>
              <a:t>ΣΧΕΣΗ ΜΕ ΓΟΝΕΙΣ</a:t>
            </a:r>
            <a:endParaRPr lang="en-US" sz="2400" dirty="0">
              <a:solidFill>
                <a:srgbClr val="FB8605"/>
              </a:solidFill>
            </a:endParaRPr>
          </a:p>
        </p:txBody>
      </p:sp>
      <p:sp>
        <p:nvSpPr>
          <p:cNvPr id="2" name="Τίτλος 1"/>
          <p:cNvSpPr>
            <a:spLocks noGrp="1"/>
          </p:cNvSpPr>
          <p:nvPr>
            <p:ph type="title"/>
          </p:nvPr>
        </p:nvSpPr>
        <p:spPr>
          <a:xfrm>
            <a:off x="-1260648" y="332656"/>
            <a:ext cx="7772400" cy="1470025"/>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l-GR" sz="48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ΣΧΟΛΙΚΗ ΚΟΙΝΟΤΗΤΑ</a:t>
            </a:r>
            <a:endParaRPr lang="en-US" sz="48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 xmlns:p14="http://schemas.microsoft.com/office/powerpoint/2010/main" val="3279712588"/>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42" presetClass="entr" presetSubtype="0"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7000"/>
                            </p:stCondLst>
                            <p:childTnLst>
                              <p:par>
                                <p:cTn id="45" presetID="42" presetClass="entr" presetSubtype="0"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pattFill prst="ltHorz">
          <a:fgClr>
            <a:schemeClr val="tx1">
              <a:lumMod val="65000"/>
              <a:lumOff val="35000"/>
            </a:schemeClr>
          </a:fgClr>
          <a:bgClr>
            <a:schemeClr val="tx1"/>
          </a:bgClr>
        </a:pattFill>
        <a:effectLst/>
      </p:bgPr>
    </p:bg>
    <p:spTree>
      <p:nvGrpSpPr>
        <p:cNvPr id="1" name=""/>
        <p:cNvGrpSpPr/>
        <p:nvPr/>
      </p:nvGrpSpPr>
      <p:grpSpPr>
        <a:xfrm>
          <a:off x="0" y="0"/>
          <a:ext cx="0" cy="0"/>
          <a:chOff x="0" y="0"/>
          <a:chExt cx="0" cy="0"/>
        </a:xfrm>
      </p:grpSpPr>
      <p:pic>
        <p:nvPicPr>
          <p:cNvPr id="4100" name="Picture 4" descr="http://www.chris-cancercommunity.com/wp-content/uploads/Is-corporation-slowing-innovation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760" y="476672"/>
            <a:ext cx="9258712" cy="615704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93951363"/>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wipe(down)">
                                      <p:cBhvr>
                                        <p:cTn id="7" dur="580">
                                          <p:stCondLst>
                                            <p:cond delay="0"/>
                                          </p:stCondLst>
                                        </p:cTn>
                                        <p:tgtEl>
                                          <p:spTgt spid="4100"/>
                                        </p:tgtEl>
                                      </p:cBhvr>
                                    </p:animEffect>
                                    <p:anim calcmode="lin" valueType="num">
                                      <p:cBhvr>
                                        <p:cTn id="8" dur="1822" tmFilter="0,0; 0.14,0.36; 0.43,0.73; 0.71,0.91; 1.0,1.0">
                                          <p:stCondLst>
                                            <p:cond delay="0"/>
                                          </p:stCondLst>
                                        </p:cTn>
                                        <p:tgtEl>
                                          <p:spTgt spid="410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10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10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10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100"/>
                                        </p:tgtEl>
                                        <p:attrNameLst>
                                          <p:attrName>ppt_y</p:attrName>
                                        </p:attrNameLst>
                                      </p:cBhvr>
                                      <p:tavLst>
                                        <p:tav tm="0" fmla="#ppt_y-sin(pi*$)/81">
                                          <p:val>
                                            <p:fltVal val="0"/>
                                          </p:val>
                                        </p:tav>
                                        <p:tav tm="100000">
                                          <p:val>
                                            <p:fltVal val="1"/>
                                          </p:val>
                                        </p:tav>
                                      </p:tavLst>
                                    </p:anim>
                                    <p:animScale>
                                      <p:cBhvr>
                                        <p:cTn id="13" dur="26">
                                          <p:stCondLst>
                                            <p:cond delay="650"/>
                                          </p:stCondLst>
                                        </p:cTn>
                                        <p:tgtEl>
                                          <p:spTgt spid="4100"/>
                                        </p:tgtEl>
                                      </p:cBhvr>
                                      <p:to x="100000" y="60000"/>
                                    </p:animScale>
                                    <p:animScale>
                                      <p:cBhvr>
                                        <p:cTn id="14" dur="166" decel="50000">
                                          <p:stCondLst>
                                            <p:cond delay="676"/>
                                          </p:stCondLst>
                                        </p:cTn>
                                        <p:tgtEl>
                                          <p:spTgt spid="4100"/>
                                        </p:tgtEl>
                                      </p:cBhvr>
                                      <p:to x="100000" y="100000"/>
                                    </p:animScale>
                                    <p:animScale>
                                      <p:cBhvr>
                                        <p:cTn id="15" dur="26">
                                          <p:stCondLst>
                                            <p:cond delay="1312"/>
                                          </p:stCondLst>
                                        </p:cTn>
                                        <p:tgtEl>
                                          <p:spTgt spid="4100"/>
                                        </p:tgtEl>
                                      </p:cBhvr>
                                      <p:to x="100000" y="80000"/>
                                    </p:animScale>
                                    <p:animScale>
                                      <p:cBhvr>
                                        <p:cTn id="16" dur="166" decel="50000">
                                          <p:stCondLst>
                                            <p:cond delay="1338"/>
                                          </p:stCondLst>
                                        </p:cTn>
                                        <p:tgtEl>
                                          <p:spTgt spid="4100"/>
                                        </p:tgtEl>
                                      </p:cBhvr>
                                      <p:to x="100000" y="100000"/>
                                    </p:animScale>
                                    <p:animScale>
                                      <p:cBhvr>
                                        <p:cTn id="17" dur="26">
                                          <p:stCondLst>
                                            <p:cond delay="1642"/>
                                          </p:stCondLst>
                                        </p:cTn>
                                        <p:tgtEl>
                                          <p:spTgt spid="4100"/>
                                        </p:tgtEl>
                                      </p:cBhvr>
                                      <p:to x="100000" y="90000"/>
                                    </p:animScale>
                                    <p:animScale>
                                      <p:cBhvr>
                                        <p:cTn id="18" dur="166" decel="50000">
                                          <p:stCondLst>
                                            <p:cond delay="1668"/>
                                          </p:stCondLst>
                                        </p:cTn>
                                        <p:tgtEl>
                                          <p:spTgt spid="4100"/>
                                        </p:tgtEl>
                                      </p:cBhvr>
                                      <p:to x="100000" y="100000"/>
                                    </p:animScale>
                                    <p:animScale>
                                      <p:cBhvr>
                                        <p:cTn id="19" dur="26">
                                          <p:stCondLst>
                                            <p:cond delay="1808"/>
                                          </p:stCondLst>
                                        </p:cTn>
                                        <p:tgtEl>
                                          <p:spTgt spid="4100"/>
                                        </p:tgtEl>
                                      </p:cBhvr>
                                      <p:to x="100000" y="95000"/>
                                    </p:animScale>
                                    <p:animScale>
                                      <p:cBhvr>
                                        <p:cTn id="20" dur="166" decel="50000">
                                          <p:stCondLst>
                                            <p:cond delay="1834"/>
                                          </p:stCondLst>
                                        </p:cTn>
                                        <p:tgtEl>
                                          <p:spTgt spid="410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53284" y="302791"/>
            <a:ext cx="7772400" cy="1470025"/>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l-GR" sz="48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ΣΧΕΣΗ ΜΕ ΓΟΝΕΙΣ</a:t>
            </a:r>
            <a:endParaRPr lang="en-US" sz="48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cxnSp>
        <p:nvCxnSpPr>
          <p:cNvPr id="5" name="Ευθύγραμμο βέλος σύνδεσης 4"/>
          <p:cNvCxnSpPr/>
          <p:nvPr/>
        </p:nvCxnSpPr>
        <p:spPr>
          <a:xfrm flipH="1">
            <a:off x="1727039" y="1835471"/>
            <a:ext cx="627926" cy="49766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Ευθύγραμμο βέλος σύνδεσης 6"/>
          <p:cNvCxnSpPr/>
          <p:nvPr/>
        </p:nvCxnSpPr>
        <p:spPr>
          <a:xfrm>
            <a:off x="3923928" y="1658417"/>
            <a:ext cx="0" cy="122413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Ευθύγραμμο βέλος σύνδεσης 8"/>
          <p:cNvCxnSpPr/>
          <p:nvPr/>
        </p:nvCxnSpPr>
        <p:spPr>
          <a:xfrm>
            <a:off x="5273966" y="1728964"/>
            <a:ext cx="531179" cy="61293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1" name="TextBox 10"/>
          <p:cNvSpPr txBox="1"/>
          <p:nvPr/>
        </p:nvSpPr>
        <p:spPr>
          <a:xfrm>
            <a:off x="361115" y="2387033"/>
            <a:ext cx="2731849" cy="646331"/>
          </a:xfrm>
          <a:prstGeom prst="rect">
            <a:avLst/>
          </a:prstGeom>
          <a:noFill/>
        </p:spPr>
        <p:txBody>
          <a:bodyPr wrap="square" rtlCol="0">
            <a:spAutoFit/>
          </a:bodyPr>
          <a:lstStyle/>
          <a:p>
            <a:r>
              <a:rPr lang="el-GR" sz="3600" b="1" dirty="0" smtClean="0"/>
              <a:t>ΣΥΝΕΡΓΑΤΕΣ</a:t>
            </a:r>
            <a:endParaRPr lang="en-US" sz="3600" b="1" dirty="0"/>
          </a:p>
        </p:txBody>
      </p:sp>
      <p:sp>
        <p:nvSpPr>
          <p:cNvPr id="14" name="TextBox 13"/>
          <p:cNvSpPr txBox="1"/>
          <p:nvPr/>
        </p:nvSpPr>
        <p:spPr>
          <a:xfrm>
            <a:off x="1450915" y="3050167"/>
            <a:ext cx="4356484" cy="592150"/>
          </a:xfrm>
          <a:prstGeom prst="rect">
            <a:avLst/>
          </a:prstGeom>
          <a:noFill/>
        </p:spPr>
        <p:txBody>
          <a:bodyPr wrap="square" rtlCol="0">
            <a:spAutoFit/>
          </a:bodyPr>
          <a:lstStyle/>
          <a:p>
            <a:r>
              <a:rPr lang="el-GR" sz="3200" dirty="0" smtClean="0"/>
              <a:t>        </a:t>
            </a:r>
            <a:r>
              <a:rPr lang="el-GR" sz="3200" b="1" dirty="0" smtClean="0"/>
              <a:t>ΧΩΡΟΣ </a:t>
            </a:r>
            <a:r>
              <a:rPr lang="el-GR" sz="3224" b="1" dirty="0" smtClean="0"/>
              <a:t>ΥΠΟΔΟΧΗΣ</a:t>
            </a:r>
            <a:endParaRPr lang="en-US" sz="3224" b="1" dirty="0"/>
          </a:p>
        </p:txBody>
      </p:sp>
      <p:sp>
        <p:nvSpPr>
          <p:cNvPr id="15" name="TextBox 14"/>
          <p:cNvSpPr txBox="1"/>
          <p:nvPr/>
        </p:nvSpPr>
        <p:spPr>
          <a:xfrm>
            <a:off x="4617013" y="2387033"/>
            <a:ext cx="2376264" cy="646331"/>
          </a:xfrm>
          <a:prstGeom prst="rect">
            <a:avLst/>
          </a:prstGeom>
          <a:noFill/>
        </p:spPr>
        <p:txBody>
          <a:bodyPr wrap="square" rtlCol="0">
            <a:spAutoFit/>
          </a:bodyPr>
          <a:lstStyle/>
          <a:p>
            <a:r>
              <a:rPr lang="el-GR" sz="3600" b="1" dirty="0" smtClean="0"/>
              <a:t>ΣΥΖΗΤΗΣΗ</a:t>
            </a:r>
            <a:endParaRPr lang="en-US" sz="3600" b="1"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6909" y="3738877"/>
            <a:ext cx="3024336" cy="30650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649433267"/>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750"/>
                                        <p:tgtEl>
                                          <p:spTgt spid="5"/>
                                        </p:tgtEl>
                                      </p:cBhvr>
                                    </p:animEffect>
                                    <p:anim calcmode="lin" valueType="num">
                                      <p:cBhvr>
                                        <p:cTn id="12" dur="750" fill="hold"/>
                                        <p:tgtEl>
                                          <p:spTgt spid="5"/>
                                        </p:tgtEl>
                                        <p:attrNameLst>
                                          <p:attrName>ppt_x</p:attrName>
                                        </p:attrNameLst>
                                      </p:cBhvr>
                                      <p:tavLst>
                                        <p:tav tm="0">
                                          <p:val>
                                            <p:strVal val="#ppt_x"/>
                                          </p:val>
                                        </p:tav>
                                        <p:tav tm="100000">
                                          <p:val>
                                            <p:strVal val="#ppt_x"/>
                                          </p:val>
                                        </p:tav>
                                      </p:tavLst>
                                    </p:anim>
                                    <p:anim calcmode="lin" valueType="num">
                                      <p:cBhvr>
                                        <p:cTn id="13" dur="75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1" presetClass="entr" presetSubtype="0"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750" fill="hold"/>
                                        <p:tgtEl>
                                          <p:spTgt spid="11"/>
                                        </p:tgtEl>
                                        <p:attrNameLst>
                                          <p:attrName>ppt_w</p:attrName>
                                        </p:attrNameLst>
                                      </p:cBhvr>
                                      <p:tavLst>
                                        <p:tav tm="0">
                                          <p:val>
                                            <p:fltVal val="0"/>
                                          </p:val>
                                        </p:tav>
                                        <p:tav tm="100000">
                                          <p:val>
                                            <p:strVal val="#ppt_w"/>
                                          </p:val>
                                        </p:tav>
                                      </p:tavLst>
                                    </p:anim>
                                    <p:anim calcmode="lin" valueType="num">
                                      <p:cBhvr>
                                        <p:cTn id="18" dur="750" fill="hold"/>
                                        <p:tgtEl>
                                          <p:spTgt spid="11"/>
                                        </p:tgtEl>
                                        <p:attrNameLst>
                                          <p:attrName>ppt_h</p:attrName>
                                        </p:attrNameLst>
                                      </p:cBhvr>
                                      <p:tavLst>
                                        <p:tav tm="0">
                                          <p:val>
                                            <p:fltVal val="0"/>
                                          </p:val>
                                        </p:tav>
                                        <p:tav tm="100000">
                                          <p:val>
                                            <p:strVal val="#ppt_h"/>
                                          </p:val>
                                        </p:tav>
                                      </p:tavLst>
                                    </p:anim>
                                    <p:anim calcmode="lin" valueType="num">
                                      <p:cBhvr>
                                        <p:cTn id="19" dur="750" fill="hold"/>
                                        <p:tgtEl>
                                          <p:spTgt spid="11"/>
                                        </p:tgtEl>
                                        <p:attrNameLst>
                                          <p:attrName>style.rotation</p:attrName>
                                        </p:attrNameLst>
                                      </p:cBhvr>
                                      <p:tavLst>
                                        <p:tav tm="0">
                                          <p:val>
                                            <p:fltVal val="90"/>
                                          </p:val>
                                        </p:tav>
                                        <p:tav tm="100000">
                                          <p:val>
                                            <p:fltVal val="0"/>
                                          </p:val>
                                        </p:tav>
                                      </p:tavLst>
                                    </p:anim>
                                    <p:animEffect transition="in" filter="fade">
                                      <p:cBhvr>
                                        <p:cTn id="20" dur="750"/>
                                        <p:tgtEl>
                                          <p:spTgt spid="11"/>
                                        </p:tgtEl>
                                      </p:cBhvr>
                                    </p:animEffect>
                                  </p:childTnLst>
                                </p:cTn>
                              </p:par>
                            </p:childTnLst>
                          </p:cTn>
                        </p:par>
                        <p:par>
                          <p:cTn id="21" fill="hold">
                            <p:stCondLst>
                              <p:cond delay="2500"/>
                            </p:stCondLst>
                            <p:childTnLst>
                              <p:par>
                                <p:cTn id="22" presetID="47" presetClass="entr" presetSubtype="0"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750"/>
                                        <p:tgtEl>
                                          <p:spTgt spid="7"/>
                                        </p:tgtEl>
                                      </p:cBhvr>
                                    </p:animEffect>
                                    <p:anim calcmode="lin" valueType="num">
                                      <p:cBhvr>
                                        <p:cTn id="25" dur="750" fill="hold"/>
                                        <p:tgtEl>
                                          <p:spTgt spid="7"/>
                                        </p:tgtEl>
                                        <p:attrNameLst>
                                          <p:attrName>ppt_x</p:attrName>
                                        </p:attrNameLst>
                                      </p:cBhvr>
                                      <p:tavLst>
                                        <p:tav tm="0">
                                          <p:val>
                                            <p:strVal val="#ppt_x"/>
                                          </p:val>
                                        </p:tav>
                                        <p:tav tm="100000">
                                          <p:val>
                                            <p:strVal val="#ppt_x"/>
                                          </p:val>
                                        </p:tav>
                                      </p:tavLst>
                                    </p:anim>
                                    <p:anim calcmode="lin" valueType="num">
                                      <p:cBhvr>
                                        <p:cTn id="26" dur="750" fill="hold"/>
                                        <p:tgtEl>
                                          <p:spTgt spid="7"/>
                                        </p:tgtEl>
                                        <p:attrNameLst>
                                          <p:attrName>ppt_y</p:attrName>
                                        </p:attrNameLst>
                                      </p:cBhvr>
                                      <p:tavLst>
                                        <p:tav tm="0">
                                          <p:val>
                                            <p:strVal val="#ppt_y-.1"/>
                                          </p:val>
                                        </p:tav>
                                        <p:tav tm="100000">
                                          <p:val>
                                            <p:strVal val="#ppt_y"/>
                                          </p:val>
                                        </p:tav>
                                      </p:tavLst>
                                    </p:anim>
                                  </p:childTnLst>
                                </p:cTn>
                              </p:par>
                            </p:childTnLst>
                          </p:cTn>
                        </p:par>
                        <p:par>
                          <p:cTn id="27" fill="hold">
                            <p:stCondLst>
                              <p:cond delay="3250"/>
                            </p:stCondLst>
                            <p:childTnLst>
                              <p:par>
                                <p:cTn id="28" presetID="31" presetClass="entr" presetSubtype="0"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750" fill="hold"/>
                                        <p:tgtEl>
                                          <p:spTgt spid="14"/>
                                        </p:tgtEl>
                                        <p:attrNameLst>
                                          <p:attrName>ppt_w</p:attrName>
                                        </p:attrNameLst>
                                      </p:cBhvr>
                                      <p:tavLst>
                                        <p:tav tm="0">
                                          <p:val>
                                            <p:fltVal val="0"/>
                                          </p:val>
                                        </p:tav>
                                        <p:tav tm="100000">
                                          <p:val>
                                            <p:strVal val="#ppt_w"/>
                                          </p:val>
                                        </p:tav>
                                      </p:tavLst>
                                    </p:anim>
                                    <p:anim calcmode="lin" valueType="num">
                                      <p:cBhvr>
                                        <p:cTn id="31" dur="750" fill="hold"/>
                                        <p:tgtEl>
                                          <p:spTgt spid="14"/>
                                        </p:tgtEl>
                                        <p:attrNameLst>
                                          <p:attrName>ppt_h</p:attrName>
                                        </p:attrNameLst>
                                      </p:cBhvr>
                                      <p:tavLst>
                                        <p:tav tm="0">
                                          <p:val>
                                            <p:fltVal val="0"/>
                                          </p:val>
                                        </p:tav>
                                        <p:tav tm="100000">
                                          <p:val>
                                            <p:strVal val="#ppt_h"/>
                                          </p:val>
                                        </p:tav>
                                      </p:tavLst>
                                    </p:anim>
                                    <p:anim calcmode="lin" valueType="num">
                                      <p:cBhvr>
                                        <p:cTn id="32" dur="750" fill="hold"/>
                                        <p:tgtEl>
                                          <p:spTgt spid="14"/>
                                        </p:tgtEl>
                                        <p:attrNameLst>
                                          <p:attrName>style.rotation</p:attrName>
                                        </p:attrNameLst>
                                      </p:cBhvr>
                                      <p:tavLst>
                                        <p:tav tm="0">
                                          <p:val>
                                            <p:fltVal val="90"/>
                                          </p:val>
                                        </p:tav>
                                        <p:tav tm="100000">
                                          <p:val>
                                            <p:fltVal val="0"/>
                                          </p:val>
                                        </p:tav>
                                      </p:tavLst>
                                    </p:anim>
                                    <p:animEffect transition="in" filter="fade">
                                      <p:cBhvr>
                                        <p:cTn id="33" dur="750"/>
                                        <p:tgtEl>
                                          <p:spTgt spid="14"/>
                                        </p:tgtEl>
                                      </p:cBhvr>
                                    </p:animEffect>
                                  </p:childTnLst>
                                </p:cTn>
                              </p:par>
                            </p:childTnLst>
                          </p:cTn>
                        </p:par>
                        <p:par>
                          <p:cTn id="34" fill="hold">
                            <p:stCondLst>
                              <p:cond delay="4000"/>
                            </p:stCondLst>
                            <p:childTnLst>
                              <p:par>
                                <p:cTn id="35" presetID="47" presetClass="entr" presetSubtype="0"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750"/>
                                        <p:tgtEl>
                                          <p:spTgt spid="9"/>
                                        </p:tgtEl>
                                      </p:cBhvr>
                                    </p:animEffect>
                                    <p:anim calcmode="lin" valueType="num">
                                      <p:cBhvr>
                                        <p:cTn id="38" dur="750" fill="hold"/>
                                        <p:tgtEl>
                                          <p:spTgt spid="9"/>
                                        </p:tgtEl>
                                        <p:attrNameLst>
                                          <p:attrName>ppt_x</p:attrName>
                                        </p:attrNameLst>
                                      </p:cBhvr>
                                      <p:tavLst>
                                        <p:tav tm="0">
                                          <p:val>
                                            <p:strVal val="#ppt_x"/>
                                          </p:val>
                                        </p:tav>
                                        <p:tav tm="100000">
                                          <p:val>
                                            <p:strVal val="#ppt_x"/>
                                          </p:val>
                                        </p:tav>
                                      </p:tavLst>
                                    </p:anim>
                                    <p:anim calcmode="lin" valueType="num">
                                      <p:cBhvr>
                                        <p:cTn id="39" dur="750" fill="hold"/>
                                        <p:tgtEl>
                                          <p:spTgt spid="9"/>
                                        </p:tgtEl>
                                        <p:attrNameLst>
                                          <p:attrName>ppt_y</p:attrName>
                                        </p:attrNameLst>
                                      </p:cBhvr>
                                      <p:tavLst>
                                        <p:tav tm="0">
                                          <p:val>
                                            <p:strVal val="#ppt_y-.1"/>
                                          </p:val>
                                        </p:tav>
                                        <p:tav tm="100000">
                                          <p:val>
                                            <p:strVal val="#ppt_y"/>
                                          </p:val>
                                        </p:tav>
                                      </p:tavLst>
                                    </p:anim>
                                  </p:childTnLst>
                                </p:cTn>
                              </p:par>
                            </p:childTnLst>
                          </p:cTn>
                        </p:par>
                        <p:par>
                          <p:cTn id="40" fill="hold">
                            <p:stCondLst>
                              <p:cond delay="4750"/>
                            </p:stCondLst>
                            <p:childTnLst>
                              <p:par>
                                <p:cTn id="41" presetID="31" presetClass="entr" presetSubtype="0"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750" fill="hold"/>
                                        <p:tgtEl>
                                          <p:spTgt spid="15"/>
                                        </p:tgtEl>
                                        <p:attrNameLst>
                                          <p:attrName>ppt_w</p:attrName>
                                        </p:attrNameLst>
                                      </p:cBhvr>
                                      <p:tavLst>
                                        <p:tav tm="0">
                                          <p:val>
                                            <p:fltVal val="0"/>
                                          </p:val>
                                        </p:tav>
                                        <p:tav tm="100000">
                                          <p:val>
                                            <p:strVal val="#ppt_w"/>
                                          </p:val>
                                        </p:tav>
                                      </p:tavLst>
                                    </p:anim>
                                    <p:anim calcmode="lin" valueType="num">
                                      <p:cBhvr>
                                        <p:cTn id="44" dur="750" fill="hold"/>
                                        <p:tgtEl>
                                          <p:spTgt spid="15"/>
                                        </p:tgtEl>
                                        <p:attrNameLst>
                                          <p:attrName>ppt_h</p:attrName>
                                        </p:attrNameLst>
                                      </p:cBhvr>
                                      <p:tavLst>
                                        <p:tav tm="0">
                                          <p:val>
                                            <p:fltVal val="0"/>
                                          </p:val>
                                        </p:tav>
                                        <p:tav tm="100000">
                                          <p:val>
                                            <p:strVal val="#ppt_h"/>
                                          </p:val>
                                        </p:tav>
                                      </p:tavLst>
                                    </p:anim>
                                    <p:anim calcmode="lin" valueType="num">
                                      <p:cBhvr>
                                        <p:cTn id="45" dur="750" fill="hold"/>
                                        <p:tgtEl>
                                          <p:spTgt spid="15"/>
                                        </p:tgtEl>
                                        <p:attrNameLst>
                                          <p:attrName>style.rotation</p:attrName>
                                        </p:attrNameLst>
                                      </p:cBhvr>
                                      <p:tavLst>
                                        <p:tav tm="0">
                                          <p:val>
                                            <p:fltVal val="90"/>
                                          </p:val>
                                        </p:tav>
                                        <p:tav tm="100000">
                                          <p:val>
                                            <p:fltVal val="0"/>
                                          </p:val>
                                        </p:tav>
                                      </p:tavLst>
                                    </p:anim>
                                    <p:animEffect transition="in" filter="fade">
                                      <p:cBhvr>
                                        <p:cTn id="46" dur="750"/>
                                        <p:tgtEl>
                                          <p:spTgt spid="15"/>
                                        </p:tgtEl>
                                      </p:cBhvr>
                                    </p:animEffect>
                                  </p:childTnLst>
                                </p:cTn>
                              </p:par>
                            </p:childTnLst>
                          </p:cTn>
                        </p:par>
                        <p:par>
                          <p:cTn id="47" fill="hold">
                            <p:stCondLst>
                              <p:cond delay="5500"/>
                            </p:stCondLst>
                            <p:childTnLst>
                              <p:par>
                                <p:cTn id="48" presetID="26" presetClass="entr" presetSubtype="0" fill="hold" nodeType="afterEffect">
                                  <p:stCondLst>
                                    <p:cond delay="0"/>
                                  </p:stCondLst>
                                  <p:childTnLst>
                                    <p:set>
                                      <p:cBhvr>
                                        <p:cTn id="49" dur="1" fill="hold">
                                          <p:stCondLst>
                                            <p:cond delay="0"/>
                                          </p:stCondLst>
                                        </p:cTn>
                                        <p:tgtEl>
                                          <p:spTgt spid="1026"/>
                                        </p:tgtEl>
                                        <p:attrNameLst>
                                          <p:attrName>style.visibility</p:attrName>
                                        </p:attrNameLst>
                                      </p:cBhvr>
                                      <p:to>
                                        <p:strVal val="visible"/>
                                      </p:to>
                                    </p:set>
                                    <p:animEffect transition="in" filter="wipe(down)">
                                      <p:cBhvr>
                                        <p:cTn id="50" dur="435">
                                          <p:stCondLst>
                                            <p:cond delay="0"/>
                                          </p:stCondLst>
                                        </p:cTn>
                                        <p:tgtEl>
                                          <p:spTgt spid="1026"/>
                                        </p:tgtEl>
                                      </p:cBhvr>
                                    </p:animEffect>
                                    <p:anim calcmode="lin" valueType="num">
                                      <p:cBhvr>
                                        <p:cTn id="51" dur="1367"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52" dur="498"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53" dur="498" tmFilter="0, 0; 0.125,0.2665; 0.25,0.4; 0.375,0.465; 0.5,0.5;  0.625,0.535; 0.75,0.6; 0.875,0.7335; 1,1">
                                          <p:stCondLst>
                                            <p:cond delay="498"/>
                                          </p:stCondLst>
                                        </p:cTn>
                                        <p:tgtEl>
                                          <p:spTgt spid="1026"/>
                                        </p:tgtEl>
                                        <p:attrNameLst>
                                          <p:attrName>ppt_y</p:attrName>
                                        </p:attrNameLst>
                                      </p:cBhvr>
                                      <p:tavLst>
                                        <p:tav tm="0" fmla="#ppt_y-sin(pi*$)/9">
                                          <p:val>
                                            <p:fltVal val="0"/>
                                          </p:val>
                                        </p:tav>
                                        <p:tav tm="100000">
                                          <p:val>
                                            <p:fltVal val="1"/>
                                          </p:val>
                                        </p:tav>
                                      </p:tavLst>
                                    </p:anim>
                                    <p:anim calcmode="lin" valueType="num">
                                      <p:cBhvr>
                                        <p:cTn id="54" dur="249" tmFilter="0, 0; 0.125,0.2665; 0.25,0.4; 0.375,0.465; 0.5,0.5;  0.625,0.535; 0.75,0.6; 0.875,0.7335; 1,1">
                                          <p:stCondLst>
                                            <p:cond delay="993"/>
                                          </p:stCondLst>
                                        </p:cTn>
                                        <p:tgtEl>
                                          <p:spTgt spid="1026"/>
                                        </p:tgtEl>
                                        <p:attrNameLst>
                                          <p:attrName>ppt_y</p:attrName>
                                        </p:attrNameLst>
                                      </p:cBhvr>
                                      <p:tavLst>
                                        <p:tav tm="0" fmla="#ppt_y-sin(pi*$)/27">
                                          <p:val>
                                            <p:fltVal val="0"/>
                                          </p:val>
                                        </p:tav>
                                        <p:tav tm="100000">
                                          <p:val>
                                            <p:fltVal val="1"/>
                                          </p:val>
                                        </p:tav>
                                      </p:tavLst>
                                    </p:anim>
                                    <p:anim calcmode="lin" valueType="num">
                                      <p:cBhvr>
                                        <p:cTn id="55" dur="123" tmFilter="0, 0; 0.125,0.2665; 0.25,0.4; 0.375,0.465; 0.5,0.5;  0.625,0.535; 0.75,0.6; 0.875,0.7335; 1,1">
                                          <p:stCondLst>
                                            <p:cond delay="1242"/>
                                          </p:stCondLst>
                                        </p:cTn>
                                        <p:tgtEl>
                                          <p:spTgt spid="1026"/>
                                        </p:tgtEl>
                                        <p:attrNameLst>
                                          <p:attrName>ppt_y</p:attrName>
                                        </p:attrNameLst>
                                      </p:cBhvr>
                                      <p:tavLst>
                                        <p:tav tm="0" fmla="#ppt_y-sin(pi*$)/81">
                                          <p:val>
                                            <p:fltVal val="0"/>
                                          </p:val>
                                        </p:tav>
                                        <p:tav tm="100000">
                                          <p:val>
                                            <p:fltVal val="1"/>
                                          </p:val>
                                        </p:tav>
                                      </p:tavLst>
                                    </p:anim>
                                    <p:animScale>
                                      <p:cBhvr>
                                        <p:cTn id="56" dur="20">
                                          <p:stCondLst>
                                            <p:cond delay="487"/>
                                          </p:stCondLst>
                                        </p:cTn>
                                        <p:tgtEl>
                                          <p:spTgt spid="1026"/>
                                        </p:tgtEl>
                                      </p:cBhvr>
                                      <p:to x="100000" y="60000"/>
                                    </p:animScale>
                                    <p:animScale>
                                      <p:cBhvr>
                                        <p:cTn id="57" dur="124" decel="50000">
                                          <p:stCondLst>
                                            <p:cond delay="507"/>
                                          </p:stCondLst>
                                        </p:cTn>
                                        <p:tgtEl>
                                          <p:spTgt spid="1026"/>
                                        </p:tgtEl>
                                      </p:cBhvr>
                                      <p:to x="100000" y="100000"/>
                                    </p:animScale>
                                    <p:animScale>
                                      <p:cBhvr>
                                        <p:cTn id="58" dur="20">
                                          <p:stCondLst>
                                            <p:cond delay="984"/>
                                          </p:stCondLst>
                                        </p:cTn>
                                        <p:tgtEl>
                                          <p:spTgt spid="1026"/>
                                        </p:tgtEl>
                                      </p:cBhvr>
                                      <p:to x="100000" y="80000"/>
                                    </p:animScale>
                                    <p:animScale>
                                      <p:cBhvr>
                                        <p:cTn id="59" dur="124" decel="50000">
                                          <p:stCondLst>
                                            <p:cond delay="1004"/>
                                          </p:stCondLst>
                                        </p:cTn>
                                        <p:tgtEl>
                                          <p:spTgt spid="1026"/>
                                        </p:tgtEl>
                                      </p:cBhvr>
                                      <p:to x="100000" y="100000"/>
                                    </p:animScale>
                                    <p:animScale>
                                      <p:cBhvr>
                                        <p:cTn id="60" dur="20">
                                          <p:stCondLst>
                                            <p:cond delay="1231"/>
                                          </p:stCondLst>
                                        </p:cTn>
                                        <p:tgtEl>
                                          <p:spTgt spid="1026"/>
                                        </p:tgtEl>
                                      </p:cBhvr>
                                      <p:to x="100000" y="90000"/>
                                    </p:animScale>
                                    <p:animScale>
                                      <p:cBhvr>
                                        <p:cTn id="61" dur="124" decel="50000">
                                          <p:stCondLst>
                                            <p:cond delay="1251"/>
                                          </p:stCondLst>
                                        </p:cTn>
                                        <p:tgtEl>
                                          <p:spTgt spid="1026"/>
                                        </p:tgtEl>
                                      </p:cBhvr>
                                      <p:to x="100000" y="100000"/>
                                    </p:animScale>
                                    <p:animScale>
                                      <p:cBhvr>
                                        <p:cTn id="62" dur="20">
                                          <p:stCondLst>
                                            <p:cond delay="1356"/>
                                          </p:stCondLst>
                                        </p:cTn>
                                        <p:tgtEl>
                                          <p:spTgt spid="1026"/>
                                        </p:tgtEl>
                                      </p:cBhvr>
                                      <p:to x="100000" y="95000"/>
                                    </p:animScale>
                                    <p:animScale>
                                      <p:cBhvr>
                                        <p:cTn id="63" dur="124" decel="50000">
                                          <p:stCondLst>
                                            <p:cond delay="1376"/>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idx="1"/>
          </p:nvPr>
        </p:nvSpPr>
        <p:spPr/>
        <p:txBody>
          <a:bodyPr>
            <a:noAutofit/>
          </a:bodyPr>
          <a:lstStyle/>
          <a:p>
            <a:pPr marL="457200" indent="-457200" algn="l">
              <a:lnSpc>
                <a:spcPts val="3700"/>
              </a:lnSpc>
              <a:buFont typeface="Wingdings" panose="05000000000000000000" pitchFamily="2" charset="2"/>
              <a:buChar char="§"/>
            </a:pPr>
            <a:r>
              <a:rPr lang="el-GR" sz="2400" dirty="0">
                <a:solidFill>
                  <a:srgbClr val="002060"/>
                </a:solidFill>
              </a:rPr>
              <a:t>Να αφήνω τα παιδιά χωρίς επιτήρηση.</a:t>
            </a:r>
          </a:p>
          <a:p>
            <a:pPr marL="457200" indent="-457200" algn="l">
              <a:lnSpc>
                <a:spcPts val="3700"/>
              </a:lnSpc>
              <a:buFont typeface="Wingdings" panose="05000000000000000000" pitchFamily="2" charset="2"/>
              <a:buChar char="§"/>
            </a:pPr>
            <a:r>
              <a:rPr lang="el-GR" sz="2400" dirty="0">
                <a:solidFill>
                  <a:srgbClr val="002060"/>
                </a:solidFill>
              </a:rPr>
              <a:t>Να αργώ να μπω στην τάξη.</a:t>
            </a:r>
          </a:p>
          <a:p>
            <a:pPr marL="457200" indent="-457200" algn="l">
              <a:lnSpc>
                <a:spcPts val="3700"/>
              </a:lnSpc>
              <a:buFont typeface="Wingdings" panose="05000000000000000000" pitchFamily="2" charset="2"/>
              <a:buChar char="§"/>
            </a:pPr>
            <a:r>
              <a:rPr lang="el-GR" sz="2400" dirty="0">
                <a:solidFill>
                  <a:srgbClr val="002060"/>
                </a:solidFill>
              </a:rPr>
              <a:t> Να φεύγω για διάλειμμα πριν φύγουν πρώτα όλα τα παιδιά.</a:t>
            </a:r>
          </a:p>
          <a:p>
            <a:pPr marL="457200" indent="-457200" algn="l">
              <a:lnSpc>
                <a:spcPts val="3700"/>
              </a:lnSpc>
              <a:buFont typeface="Wingdings" panose="05000000000000000000" pitchFamily="2" charset="2"/>
              <a:buChar char="§"/>
            </a:pPr>
            <a:r>
              <a:rPr lang="el-GR" sz="2400" dirty="0">
                <a:solidFill>
                  <a:srgbClr val="002060"/>
                </a:solidFill>
              </a:rPr>
              <a:t>Να χρησιμοποιώ λεξιλόγιο που δεν είναι κόσμιο</a:t>
            </a:r>
            <a:r>
              <a:rPr lang="el-GR" sz="2400" dirty="0" smtClean="0">
                <a:solidFill>
                  <a:srgbClr val="002060"/>
                </a:solidFill>
              </a:rPr>
              <a:t>.</a:t>
            </a:r>
            <a:endParaRPr lang="el-GR" sz="2400" dirty="0">
              <a:solidFill>
                <a:srgbClr val="002060"/>
              </a:solidFill>
            </a:endParaRPr>
          </a:p>
          <a:p>
            <a:pPr marL="457200" indent="-457200" algn="l">
              <a:lnSpc>
                <a:spcPts val="3700"/>
              </a:lnSpc>
              <a:buFont typeface="Wingdings" panose="05000000000000000000" pitchFamily="2" charset="2"/>
              <a:buChar char="§"/>
            </a:pPr>
            <a:r>
              <a:rPr lang="el-GR" sz="2400" dirty="0">
                <a:solidFill>
                  <a:srgbClr val="002060"/>
                </a:solidFill>
              </a:rPr>
              <a:t>Να βάζω τιμωρίες που δεν είναι  στα πλαίσια της εκπαιδευτικής νομοθεσίας.</a:t>
            </a:r>
          </a:p>
          <a:p>
            <a:pPr marL="457200" indent="-457200" algn="l">
              <a:lnSpc>
                <a:spcPts val="3700"/>
              </a:lnSpc>
              <a:buFont typeface="Wingdings" panose="05000000000000000000" pitchFamily="2" charset="2"/>
              <a:buChar char="§"/>
            </a:pPr>
            <a:endParaRPr lang="el-GR" sz="2400" dirty="0" smtClean="0"/>
          </a:p>
          <a:p>
            <a:pPr marL="457200" indent="-457200" algn="l">
              <a:lnSpc>
                <a:spcPts val="3700"/>
              </a:lnSpc>
              <a:buFont typeface="Wingdings" panose="05000000000000000000" pitchFamily="2" charset="2"/>
              <a:buChar char="§"/>
            </a:pPr>
            <a:endParaRPr lang="en-US" sz="2400" dirty="0"/>
          </a:p>
        </p:txBody>
      </p:sp>
      <p:sp>
        <p:nvSpPr>
          <p:cNvPr id="2" name="Τίτλος 1"/>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l-GR" sz="54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ΑΠΟΦΕΥΓΩ</a:t>
            </a:r>
            <a:endParaRPr lang="en-US" sz="54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 xmlns:p14="http://schemas.microsoft.com/office/powerpoint/2010/main" val="1620118333"/>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idx="1"/>
          </p:nvPr>
        </p:nvSpPr>
        <p:spPr/>
        <p:txBody>
          <a:bodyPr>
            <a:normAutofit fontScale="85000" lnSpcReduction="10000"/>
          </a:bodyPr>
          <a:lstStyle/>
          <a:p>
            <a:pPr marL="571500" indent="-571500" algn="l">
              <a:lnSpc>
                <a:spcPts val="5200"/>
              </a:lnSpc>
              <a:buFont typeface="Wingdings" panose="05000000000000000000" pitchFamily="2" charset="2"/>
              <a:buChar char="§"/>
            </a:pPr>
            <a:r>
              <a:rPr lang="el-GR" sz="3200" dirty="0" smtClean="0">
                <a:solidFill>
                  <a:srgbClr val="002060"/>
                </a:solidFill>
              </a:rPr>
              <a:t>Αίθουσα διδασκαλίας</a:t>
            </a:r>
          </a:p>
          <a:p>
            <a:pPr marL="571500" indent="-571500" algn="l">
              <a:lnSpc>
                <a:spcPts val="5200"/>
              </a:lnSpc>
              <a:buFont typeface="Wingdings" panose="05000000000000000000" pitchFamily="2" charset="2"/>
              <a:buChar char="§"/>
            </a:pPr>
            <a:r>
              <a:rPr lang="el-GR" sz="3200" dirty="0" smtClean="0">
                <a:solidFill>
                  <a:srgbClr val="002060"/>
                </a:solidFill>
              </a:rPr>
              <a:t>Αριστερόχειρες μαθητές</a:t>
            </a:r>
          </a:p>
          <a:p>
            <a:pPr marL="571500" indent="-571500" algn="l">
              <a:lnSpc>
                <a:spcPts val="5200"/>
              </a:lnSpc>
              <a:buFont typeface="Wingdings" panose="05000000000000000000" pitchFamily="2" charset="2"/>
              <a:buChar char="§"/>
            </a:pPr>
            <a:r>
              <a:rPr lang="el-GR" sz="3200" dirty="0" smtClean="0">
                <a:solidFill>
                  <a:srgbClr val="002060"/>
                </a:solidFill>
              </a:rPr>
              <a:t>Κανόνες</a:t>
            </a:r>
          </a:p>
          <a:p>
            <a:pPr marL="571500" indent="-571500" algn="l">
              <a:lnSpc>
                <a:spcPts val="5200"/>
              </a:lnSpc>
              <a:buFont typeface="Wingdings" panose="05000000000000000000" pitchFamily="2" charset="2"/>
              <a:buChar char="§"/>
            </a:pPr>
            <a:r>
              <a:rPr lang="el-GR" sz="3200" dirty="0" smtClean="0">
                <a:solidFill>
                  <a:srgbClr val="002060"/>
                </a:solidFill>
              </a:rPr>
              <a:t>Οικολογία της τάξης</a:t>
            </a:r>
          </a:p>
          <a:p>
            <a:pPr marL="571500" indent="-571500" algn="l">
              <a:lnSpc>
                <a:spcPts val="5200"/>
              </a:lnSpc>
              <a:buFont typeface="Wingdings" panose="05000000000000000000" pitchFamily="2" charset="2"/>
              <a:buChar char="§"/>
            </a:pPr>
            <a:r>
              <a:rPr lang="el-GR" sz="3200" dirty="0" smtClean="0">
                <a:solidFill>
                  <a:srgbClr val="002060"/>
                </a:solidFill>
              </a:rPr>
              <a:t>Καλές πρακτικές πρόληψης </a:t>
            </a:r>
            <a:r>
              <a:rPr lang="el-GR" sz="3200" dirty="0" err="1" smtClean="0">
                <a:solidFill>
                  <a:srgbClr val="002060"/>
                </a:solidFill>
              </a:rPr>
              <a:t>παραβατικής</a:t>
            </a:r>
            <a:r>
              <a:rPr lang="el-GR" sz="3200" dirty="0" smtClean="0">
                <a:solidFill>
                  <a:srgbClr val="002060"/>
                </a:solidFill>
              </a:rPr>
              <a:t> συμπεριφοράς.</a:t>
            </a:r>
          </a:p>
          <a:p>
            <a:pPr marL="571500" indent="-571500" algn="l">
              <a:lnSpc>
                <a:spcPts val="5200"/>
              </a:lnSpc>
              <a:buFont typeface="Wingdings" panose="05000000000000000000" pitchFamily="2" charset="2"/>
              <a:buChar char="§"/>
            </a:pPr>
            <a:endParaRPr lang="en-US" sz="3200" dirty="0">
              <a:solidFill>
                <a:srgbClr val="002060"/>
              </a:solidFill>
            </a:endParaRPr>
          </a:p>
        </p:txBody>
      </p:sp>
      <p:sp>
        <p:nvSpPr>
          <p:cNvPr id="2" name="Τίτλος 1"/>
          <p:cNvSpPr>
            <a:spLocks noGrp="1"/>
          </p:cNvSpPr>
          <p:nvPr>
            <p:ph type="title"/>
          </p:nvPr>
        </p:nvSpPr>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l-GR" sz="6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ΠΡΟΣΕΧΩ</a:t>
            </a:r>
            <a:endParaRPr lang="en-US" sz="66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819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500694" y="2428868"/>
            <a:ext cx="3643306" cy="3312099"/>
          </a:xfrm>
          <a:prstGeom prst="rect">
            <a:avLst/>
          </a:prstGeom>
          <a:ln>
            <a:noFill/>
          </a:ln>
          <a:effectLst>
            <a:softEdge rad="112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844449082"/>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26" presetClass="entr" presetSubtype="0" fill="hold" nodeType="afterEffect">
                                  <p:stCondLst>
                                    <p:cond delay="0"/>
                                  </p:stCondLst>
                                  <p:childTnLst>
                                    <p:set>
                                      <p:cBhvr>
                                        <p:cTn id="10" dur="1" fill="hold">
                                          <p:stCondLst>
                                            <p:cond delay="0"/>
                                          </p:stCondLst>
                                        </p:cTn>
                                        <p:tgtEl>
                                          <p:spTgt spid="8194"/>
                                        </p:tgtEl>
                                        <p:attrNameLst>
                                          <p:attrName>style.visibility</p:attrName>
                                        </p:attrNameLst>
                                      </p:cBhvr>
                                      <p:to>
                                        <p:strVal val="visible"/>
                                      </p:to>
                                    </p:set>
                                    <p:animEffect transition="in" filter="wipe(down)">
                                      <p:cBhvr>
                                        <p:cTn id="11" dur="507">
                                          <p:stCondLst>
                                            <p:cond delay="0"/>
                                          </p:stCondLst>
                                        </p:cTn>
                                        <p:tgtEl>
                                          <p:spTgt spid="8194"/>
                                        </p:tgtEl>
                                      </p:cBhvr>
                                    </p:animEffect>
                                    <p:anim calcmode="lin" valueType="num">
                                      <p:cBhvr>
                                        <p:cTn id="12" dur="1594" tmFilter="0,0; 0.14,0.36; 0.43,0.73; 0.71,0.91; 1.0,1.0">
                                          <p:stCondLst>
                                            <p:cond delay="0"/>
                                          </p:stCondLst>
                                        </p:cTn>
                                        <p:tgtEl>
                                          <p:spTgt spid="8194"/>
                                        </p:tgtEl>
                                        <p:attrNameLst>
                                          <p:attrName>ppt_x</p:attrName>
                                        </p:attrNameLst>
                                      </p:cBhvr>
                                      <p:tavLst>
                                        <p:tav tm="0">
                                          <p:val>
                                            <p:strVal val="#ppt_x-0.25"/>
                                          </p:val>
                                        </p:tav>
                                        <p:tav tm="100000">
                                          <p:val>
                                            <p:strVal val="#ppt_x"/>
                                          </p:val>
                                        </p:tav>
                                      </p:tavLst>
                                    </p:anim>
                                    <p:anim calcmode="lin" valueType="num">
                                      <p:cBhvr>
                                        <p:cTn id="13" dur="581" tmFilter="0.0,0.0; 0.25,0.07; 0.50,0.2; 0.75,0.467; 1.0,1.0">
                                          <p:stCondLst>
                                            <p:cond delay="0"/>
                                          </p:stCondLst>
                                        </p:cTn>
                                        <p:tgtEl>
                                          <p:spTgt spid="8194"/>
                                        </p:tgtEl>
                                        <p:attrNameLst>
                                          <p:attrName>ppt_y</p:attrName>
                                        </p:attrNameLst>
                                      </p:cBhvr>
                                      <p:tavLst>
                                        <p:tav tm="0" fmla="#ppt_y-sin(pi*$)/3">
                                          <p:val>
                                            <p:fltVal val="0.5"/>
                                          </p:val>
                                        </p:tav>
                                        <p:tav tm="100000">
                                          <p:val>
                                            <p:fltVal val="1"/>
                                          </p:val>
                                        </p:tav>
                                      </p:tavLst>
                                    </p:anim>
                                    <p:anim calcmode="lin" valueType="num">
                                      <p:cBhvr>
                                        <p:cTn id="14" dur="581" tmFilter="0, 0; 0.125,0.2665; 0.25,0.4; 0.375,0.465; 0.5,0.5;  0.625,0.535; 0.75,0.6; 0.875,0.7335; 1,1">
                                          <p:stCondLst>
                                            <p:cond delay="581"/>
                                          </p:stCondLst>
                                        </p:cTn>
                                        <p:tgtEl>
                                          <p:spTgt spid="8194"/>
                                        </p:tgtEl>
                                        <p:attrNameLst>
                                          <p:attrName>ppt_y</p:attrName>
                                        </p:attrNameLst>
                                      </p:cBhvr>
                                      <p:tavLst>
                                        <p:tav tm="0" fmla="#ppt_y-sin(pi*$)/9">
                                          <p:val>
                                            <p:fltVal val="0"/>
                                          </p:val>
                                        </p:tav>
                                        <p:tav tm="100000">
                                          <p:val>
                                            <p:fltVal val="1"/>
                                          </p:val>
                                        </p:tav>
                                      </p:tavLst>
                                    </p:anim>
                                    <p:anim calcmode="lin" valueType="num">
                                      <p:cBhvr>
                                        <p:cTn id="15" dur="290" tmFilter="0, 0; 0.125,0.2665; 0.25,0.4; 0.375,0.465; 0.5,0.5;  0.625,0.535; 0.75,0.6; 0.875,0.7335; 1,1">
                                          <p:stCondLst>
                                            <p:cond delay="1159"/>
                                          </p:stCondLst>
                                        </p:cTn>
                                        <p:tgtEl>
                                          <p:spTgt spid="8194"/>
                                        </p:tgtEl>
                                        <p:attrNameLst>
                                          <p:attrName>ppt_y</p:attrName>
                                        </p:attrNameLst>
                                      </p:cBhvr>
                                      <p:tavLst>
                                        <p:tav tm="0" fmla="#ppt_y-sin(pi*$)/27">
                                          <p:val>
                                            <p:fltVal val="0"/>
                                          </p:val>
                                        </p:tav>
                                        <p:tav tm="100000">
                                          <p:val>
                                            <p:fltVal val="1"/>
                                          </p:val>
                                        </p:tav>
                                      </p:tavLst>
                                    </p:anim>
                                    <p:anim calcmode="lin" valueType="num">
                                      <p:cBhvr>
                                        <p:cTn id="16" dur="144" tmFilter="0, 0; 0.125,0.2665; 0.25,0.4; 0.375,0.465; 0.5,0.5;  0.625,0.535; 0.75,0.6; 0.875,0.7335; 1,1">
                                          <p:stCondLst>
                                            <p:cond delay="1449"/>
                                          </p:stCondLst>
                                        </p:cTn>
                                        <p:tgtEl>
                                          <p:spTgt spid="8194"/>
                                        </p:tgtEl>
                                        <p:attrNameLst>
                                          <p:attrName>ppt_y</p:attrName>
                                        </p:attrNameLst>
                                      </p:cBhvr>
                                      <p:tavLst>
                                        <p:tav tm="0" fmla="#ppt_y-sin(pi*$)/81">
                                          <p:val>
                                            <p:fltVal val="0"/>
                                          </p:val>
                                        </p:tav>
                                        <p:tav tm="100000">
                                          <p:val>
                                            <p:fltVal val="1"/>
                                          </p:val>
                                        </p:tav>
                                      </p:tavLst>
                                    </p:anim>
                                    <p:animScale>
                                      <p:cBhvr>
                                        <p:cTn id="17" dur="23">
                                          <p:stCondLst>
                                            <p:cond delay="569"/>
                                          </p:stCondLst>
                                        </p:cTn>
                                        <p:tgtEl>
                                          <p:spTgt spid="8194"/>
                                        </p:tgtEl>
                                      </p:cBhvr>
                                      <p:to x="100000" y="60000"/>
                                    </p:animScale>
                                    <p:animScale>
                                      <p:cBhvr>
                                        <p:cTn id="18" dur="145" decel="50000">
                                          <p:stCondLst>
                                            <p:cond delay="592"/>
                                          </p:stCondLst>
                                        </p:cTn>
                                        <p:tgtEl>
                                          <p:spTgt spid="8194"/>
                                        </p:tgtEl>
                                      </p:cBhvr>
                                      <p:to x="100000" y="100000"/>
                                    </p:animScale>
                                    <p:animScale>
                                      <p:cBhvr>
                                        <p:cTn id="19" dur="23">
                                          <p:stCondLst>
                                            <p:cond delay="1148"/>
                                          </p:stCondLst>
                                        </p:cTn>
                                        <p:tgtEl>
                                          <p:spTgt spid="8194"/>
                                        </p:tgtEl>
                                      </p:cBhvr>
                                      <p:to x="100000" y="80000"/>
                                    </p:animScale>
                                    <p:animScale>
                                      <p:cBhvr>
                                        <p:cTn id="20" dur="145" decel="50000">
                                          <p:stCondLst>
                                            <p:cond delay="1171"/>
                                          </p:stCondLst>
                                        </p:cTn>
                                        <p:tgtEl>
                                          <p:spTgt spid="8194"/>
                                        </p:tgtEl>
                                      </p:cBhvr>
                                      <p:to x="100000" y="100000"/>
                                    </p:animScale>
                                    <p:animScale>
                                      <p:cBhvr>
                                        <p:cTn id="21" dur="23">
                                          <p:stCondLst>
                                            <p:cond delay="1437"/>
                                          </p:stCondLst>
                                        </p:cTn>
                                        <p:tgtEl>
                                          <p:spTgt spid="8194"/>
                                        </p:tgtEl>
                                      </p:cBhvr>
                                      <p:to x="100000" y="90000"/>
                                    </p:animScale>
                                    <p:animScale>
                                      <p:cBhvr>
                                        <p:cTn id="22" dur="145" decel="50000">
                                          <p:stCondLst>
                                            <p:cond delay="1459"/>
                                          </p:stCondLst>
                                        </p:cTn>
                                        <p:tgtEl>
                                          <p:spTgt spid="8194"/>
                                        </p:tgtEl>
                                      </p:cBhvr>
                                      <p:to x="100000" y="100000"/>
                                    </p:animScale>
                                    <p:animScale>
                                      <p:cBhvr>
                                        <p:cTn id="23" dur="23">
                                          <p:stCondLst>
                                            <p:cond delay="1582"/>
                                          </p:stCondLst>
                                        </p:cTn>
                                        <p:tgtEl>
                                          <p:spTgt spid="8194"/>
                                        </p:tgtEl>
                                      </p:cBhvr>
                                      <p:to x="100000" y="95000"/>
                                    </p:animScale>
                                    <p:animScale>
                                      <p:cBhvr>
                                        <p:cTn id="24" dur="145" decel="50000">
                                          <p:stCondLst>
                                            <p:cond delay="1605"/>
                                          </p:stCondLst>
                                        </p:cTn>
                                        <p:tgtEl>
                                          <p:spTgt spid="8194"/>
                                        </p:tgtEl>
                                      </p:cBhvr>
                                      <p:to x="100000" y="100000"/>
                                    </p:animScale>
                                  </p:childTnLst>
                                </p:cTn>
                              </p:par>
                            </p:childTnLst>
                          </p:cTn>
                        </p:par>
                        <p:par>
                          <p:cTn id="25" fill="hold">
                            <p:stCondLst>
                              <p:cond delay="2750"/>
                            </p:stCondLst>
                            <p:childTnLst>
                              <p:par>
                                <p:cTn id="26" presetID="42" presetClass="entr" presetSubtype="0" fill="hold" grpId="0" nodeType="after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42" presetClass="entr" presetSubtype="0" fill="hold" grpId="0" nodeType="after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5750"/>
                            </p:stCondLst>
                            <p:childTnLst>
                              <p:par>
                                <p:cTn id="44" presetID="42" presetClass="entr" presetSubtype="0" fill="hold" grpId="0" nodeType="after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1000"/>
                                        <p:tgtEl>
                                          <p:spTgt spid="3">
                                            <p:txEl>
                                              <p:pRg st="3" end="3"/>
                                            </p:txEl>
                                          </p:spTgt>
                                        </p:tgtEl>
                                      </p:cBhvr>
                                    </p:animEffect>
                                    <p:anim calcmode="lin" valueType="num">
                                      <p:cBhvr>
                                        <p:cTn id="4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fade">
                                      <p:cBhvr>
                                        <p:cTn id="53" dur="1000"/>
                                        <p:tgtEl>
                                          <p:spTgt spid="3">
                                            <p:txEl>
                                              <p:pRg st="4" end="4"/>
                                            </p:txEl>
                                          </p:spTgt>
                                        </p:tgtEl>
                                      </p:cBhvr>
                                    </p:animEffect>
                                    <p:anim calcmode="lin" valueType="num">
                                      <p:cBhvr>
                                        <p:cTn id="5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07447" y="260648"/>
            <a:ext cx="8381260" cy="1054394"/>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l-GR" sz="44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ΑΝΤΙΜΕΤΩΠΙΖΩ ΤΟ ΑΓΧΟΣ</a:t>
            </a:r>
            <a:endParaRPr lang="en-US" sz="44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1026" name="Picture 2" descr="http://i.dailymail.co.uk/i/pix/2011/11/01/article-2056248-01E93DB500000578-789_468x342.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7677" y="1484784"/>
            <a:ext cx="7200800" cy="5262123"/>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29360035"/>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26"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ipe(down)">
                                      <p:cBhvr>
                                        <p:cTn id="11" dur="507">
                                          <p:stCondLst>
                                            <p:cond delay="0"/>
                                          </p:stCondLst>
                                        </p:cTn>
                                        <p:tgtEl>
                                          <p:spTgt spid="1026"/>
                                        </p:tgtEl>
                                      </p:cBhvr>
                                    </p:animEffect>
                                    <p:anim calcmode="lin" valueType="num">
                                      <p:cBhvr>
                                        <p:cTn id="12" dur="1594"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3" dur="581"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4" dur="581" tmFilter="0, 0; 0.125,0.2665; 0.25,0.4; 0.375,0.465; 0.5,0.5;  0.625,0.535; 0.75,0.6; 0.875,0.7335; 1,1">
                                          <p:stCondLst>
                                            <p:cond delay="581"/>
                                          </p:stCondLst>
                                        </p:cTn>
                                        <p:tgtEl>
                                          <p:spTgt spid="1026"/>
                                        </p:tgtEl>
                                        <p:attrNameLst>
                                          <p:attrName>ppt_y</p:attrName>
                                        </p:attrNameLst>
                                      </p:cBhvr>
                                      <p:tavLst>
                                        <p:tav tm="0" fmla="#ppt_y-sin(pi*$)/9">
                                          <p:val>
                                            <p:fltVal val="0"/>
                                          </p:val>
                                        </p:tav>
                                        <p:tav tm="100000">
                                          <p:val>
                                            <p:fltVal val="1"/>
                                          </p:val>
                                        </p:tav>
                                      </p:tavLst>
                                    </p:anim>
                                    <p:anim calcmode="lin" valueType="num">
                                      <p:cBhvr>
                                        <p:cTn id="15" dur="290" tmFilter="0, 0; 0.125,0.2665; 0.25,0.4; 0.375,0.465; 0.5,0.5;  0.625,0.535; 0.75,0.6; 0.875,0.7335; 1,1">
                                          <p:stCondLst>
                                            <p:cond delay="1159"/>
                                          </p:stCondLst>
                                        </p:cTn>
                                        <p:tgtEl>
                                          <p:spTgt spid="1026"/>
                                        </p:tgtEl>
                                        <p:attrNameLst>
                                          <p:attrName>ppt_y</p:attrName>
                                        </p:attrNameLst>
                                      </p:cBhvr>
                                      <p:tavLst>
                                        <p:tav tm="0" fmla="#ppt_y-sin(pi*$)/27">
                                          <p:val>
                                            <p:fltVal val="0"/>
                                          </p:val>
                                        </p:tav>
                                        <p:tav tm="100000">
                                          <p:val>
                                            <p:fltVal val="1"/>
                                          </p:val>
                                        </p:tav>
                                      </p:tavLst>
                                    </p:anim>
                                    <p:anim calcmode="lin" valueType="num">
                                      <p:cBhvr>
                                        <p:cTn id="16" dur="144" tmFilter="0, 0; 0.125,0.2665; 0.25,0.4; 0.375,0.465; 0.5,0.5;  0.625,0.535; 0.75,0.6; 0.875,0.7335; 1,1">
                                          <p:stCondLst>
                                            <p:cond delay="1449"/>
                                          </p:stCondLst>
                                        </p:cTn>
                                        <p:tgtEl>
                                          <p:spTgt spid="1026"/>
                                        </p:tgtEl>
                                        <p:attrNameLst>
                                          <p:attrName>ppt_y</p:attrName>
                                        </p:attrNameLst>
                                      </p:cBhvr>
                                      <p:tavLst>
                                        <p:tav tm="0" fmla="#ppt_y-sin(pi*$)/81">
                                          <p:val>
                                            <p:fltVal val="0"/>
                                          </p:val>
                                        </p:tav>
                                        <p:tav tm="100000">
                                          <p:val>
                                            <p:fltVal val="1"/>
                                          </p:val>
                                        </p:tav>
                                      </p:tavLst>
                                    </p:anim>
                                    <p:animScale>
                                      <p:cBhvr>
                                        <p:cTn id="17" dur="23">
                                          <p:stCondLst>
                                            <p:cond delay="569"/>
                                          </p:stCondLst>
                                        </p:cTn>
                                        <p:tgtEl>
                                          <p:spTgt spid="1026"/>
                                        </p:tgtEl>
                                      </p:cBhvr>
                                      <p:to x="100000" y="60000"/>
                                    </p:animScale>
                                    <p:animScale>
                                      <p:cBhvr>
                                        <p:cTn id="18" dur="145" decel="50000">
                                          <p:stCondLst>
                                            <p:cond delay="592"/>
                                          </p:stCondLst>
                                        </p:cTn>
                                        <p:tgtEl>
                                          <p:spTgt spid="1026"/>
                                        </p:tgtEl>
                                      </p:cBhvr>
                                      <p:to x="100000" y="100000"/>
                                    </p:animScale>
                                    <p:animScale>
                                      <p:cBhvr>
                                        <p:cTn id="19" dur="23">
                                          <p:stCondLst>
                                            <p:cond delay="1148"/>
                                          </p:stCondLst>
                                        </p:cTn>
                                        <p:tgtEl>
                                          <p:spTgt spid="1026"/>
                                        </p:tgtEl>
                                      </p:cBhvr>
                                      <p:to x="100000" y="80000"/>
                                    </p:animScale>
                                    <p:animScale>
                                      <p:cBhvr>
                                        <p:cTn id="20" dur="145" decel="50000">
                                          <p:stCondLst>
                                            <p:cond delay="1171"/>
                                          </p:stCondLst>
                                        </p:cTn>
                                        <p:tgtEl>
                                          <p:spTgt spid="1026"/>
                                        </p:tgtEl>
                                      </p:cBhvr>
                                      <p:to x="100000" y="100000"/>
                                    </p:animScale>
                                    <p:animScale>
                                      <p:cBhvr>
                                        <p:cTn id="21" dur="23">
                                          <p:stCondLst>
                                            <p:cond delay="1437"/>
                                          </p:stCondLst>
                                        </p:cTn>
                                        <p:tgtEl>
                                          <p:spTgt spid="1026"/>
                                        </p:tgtEl>
                                      </p:cBhvr>
                                      <p:to x="100000" y="90000"/>
                                    </p:animScale>
                                    <p:animScale>
                                      <p:cBhvr>
                                        <p:cTn id="22" dur="145" decel="50000">
                                          <p:stCondLst>
                                            <p:cond delay="1459"/>
                                          </p:stCondLst>
                                        </p:cTn>
                                        <p:tgtEl>
                                          <p:spTgt spid="1026"/>
                                        </p:tgtEl>
                                      </p:cBhvr>
                                      <p:to x="100000" y="100000"/>
                                    </p:animScale>
                                    <p:animScale>
                                      <p:cBhvr>
                                        <p:cTn id="23" dur="23">
                                          <p:stCondLst>
                                            <p:cond delay="1582"/>
                                          </p:stCondLst>
                                        </p:cTn>
                                        <p:tgtEl>
                                          <p:spTgt spid="1026"/>
                                        </p:tgtEl>
                                      </p:cBhvr>
                                      <p:to x="100000" y="95000"/>
                                    </p:animScale>
                                    <p:animScale>
                                      <p:cBhvr>
                                        <p:cTn id="24" dur="145" decel="50000">
                                          <p:stCondLst>
                                            <p:cond delay="1605"/>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pattFill prst="ltHorz">
          <a:fgClr>
            <a:schemeClr val="tx1">
              <a:lumMod val="75000"/>
              <a:lumOff val="25000"/>
            </a:schemeClr>
          </a:fgClr>
          <a:bgClr>
            <a:schemeClr val="tx1"/>
          </a:bgClr>
        </a:pattFill>
        <a:effectLst/>
      </p:bgPr>
    </p:bg>
    <p:spTree>
      <p:nvGrpSpPr>
        <p:cNvPr id="1" name=""/>
        <p:cNvGrpSpPr/>
        <p:nvPr/>
      </p:nvGrpSpPr>
      <p:grpSpPr>
        <a:xfrm>
          <a:off x="0" y="0"/>
          <a:ext cx="0" cy="0"/>
          <a:chOff x="0" y="0"/>
          <a:chExt cx="0" cy="0"/>
        </a:xfrm>
      </p:grpSpPr>
      <p:sp>
        <p:nvSpPr>
          <p:cNvPr id="2" name="Τίτλος 1"/>
          <p:cNvSpPr>
            <a:spLocks noGrp="1"/>
          </p:cNvSpPr>
          <p:nvPr>
            <p:ph type="title" idx="4294967295"/>
          </p:nvPr>
        </p:nvSpPr>
        <p:spPr>
          <a:xfrm>
            <a:off x="0" y="2564904"/>
            <a:ext cx="9144000" cy="1872406"/>
          </a:xfrm>
        </p:spPr>
        <p:txBody>
          <a:bodyPr>
            <a:normAutofit fontScale="90000"/>
          </a:bodyPr>
          <a:lstStyle/>
          <a:p>
            <a:r>
              <a:rPr lang="el-GR" sz="2800" dirty="0" smtClean="0"/>
              <a:t>	Να </a:t>
            </a:r>
            <a:r>
              <a:rPr lang="el-GR" sz="2800" dirty="0" err="1" smtClean="0"/>
              <a:t>λεσ</a:t>
            </a:r>
            <a:r>
              <a:rPr lang="el-GR" sz="2800" dirty="0" smtClean="0"/>
              <a:t> στον </a:t>
            </a:r>
            <a:r>
              <a:rPr lang="el-GR" sz="2800" dirty="0" err="1" smtClean="0"/>
              <a:t>εαυτο</a:t>
            </a:r>
            <a:r>
              <a:rPr lang="el-GR" sz="2800" dirty="0" smtClean="0"/>
              <a:t> σου </a:t>
            </a:r>
            <a:r>
              <a:rPr lang="el-GR" sz="2800" dirty="0" err="1" smtClean="0"/>
              <a:t>οτι</a:t>
            </a:r>
            <a:r>
              <a:rPr lang="el-GR" sz="2800" dirty="0" smtClean="0"/>
              <a:t> </a:t>
            </a:r>
            <a:r>
              <a:rPr lang="el-GR" sz="2800" dirty="0" err="1" smtClean="0">
                <a:solidFill>
                  <a:srgbClr val="FB8605"/>
                </a:solidFill>
              </a:rPr>
              <a:t>μπορεισ</a:t>
            </a:r>
            <a:r>
              <a:rPr lang="el-GR" sz="2800" dirty="0" smtClean="0">
                <a:solidFill>
                  <a:srgbClr val="FB8605"/>
                </a:solidFill>
              </a:rPr>
              <a:t> </a:t>
            </a:r>
            <a:r>
              <a:rPr lang="el-GR" sz="2800" dirty="0" smtClean="0"/>
              <a:t>να τα </a:t>
            </a:r>
            <a:br>
              <a:rPr lang="el-GR" sz="2800" dirty="0" smtClean="0"/>
            </a:br>
            <a:r>
              <a:rPr lang="el-GR" sz="2800" dirty="0" smtClean="0"/>
              <a:t>            </a:t>
            </a:r>
            <a:r>
              <a:rPr lang="el-GR" sz="2800" dirty="0" err="1" smtClean="0"/>
              <a:t>καταφερεισ</a:t>
            </a:r>
            <a:r>
              <a:rPr lang="el-GR" sz="2800" dirty="0" smtClean="0"/>
              <a:t> και να τον </a:t>
            </a:r>
            <a:r>
              <a:rPr lang="el-GR" sz="2800" dirty="0" err="1" smtClean="0"/>
              <a:t>ανταμειβεισ</a:t>
            </a:r>
            <a:r>
              <a:rPr lang="el-GR" sz="2800" dirty="0" smtClean="0"/>
              <a:t>. </a:t>
            </a:r>
            <a:br>
              <a:rPr lang="el-GR" sz="2800" dirty="0" smtClean="0"/>
            </a:br>
            <a:r>
              <a:rPr lang="el-GR" sz="2800" dirty="0" smtClean="0"/>
              <a:t/>
            </a:r>
            <a:br>
              <a:rPr lang="el-GR" sz="2800" dirty="0" smtClean="0"/>
            </a:br>
            <a:r>
              <a:rPr lang="el-GR" sz="2800" dirty="0" smtClean="0"/>
              <a:t>	Να μην  </a:t>
            </a:r>
            <a:r>
              <a:rPr lang="el-GR" sz="2800" dirty="0" err="1" smtClean="0"/>
              <a:t>εχεισ</a:t>
            </a:r>
            <a:r>
              <a:rPr lang="el-GR" sz="2800" dirty="0" smtClean="0"/>
              <a:t> </a:t>
            </a:r>
            <a:r>
              <a:rPr lang="el-GR" sz="2800" dirty="0" err="1" smtClean="0"/>
              <a:t>υπερβολικεσ</a:t>
            </a:r>
            <a:r>
              <a:rPr lang="el-GR" sz="2800" dirty="0" smtClean="0"/>
              <a:t> </a:t>
            </a:r>
            <a:r>
              <a:rPr lang="el-GR" sz="2800" dirty="0" err="1" smtClean="0">
                <a:solidFill>
                  <a:srgbClr val="FB8605"/>
                </a:solidFill>
              </a:rPr>
              <a:t>απαιτησεισ</a:t>
            </a:r>
            <a:r>
              <a:rPr lang="el-GR" sz="2800" dirty="0" smtClean="0">
                <a:solidFill>
                  <a:srgbClr val="FB8605"/>
                </a:solidFill>
              </a:rPr>
              <a:t> </a:t>
            </a:r>
            <a:r>
              <a:rPr lang="el-GR" sz="2800" dirty="0" err="1" smtClean="0"/>
              <a:t>απο</a:t>
            </a:r>
            <a:r>
              <a:rPr lang="el-GR" sz="2800" dirty="0" smtClean="0"/>
              <a:t> τον </a:t>
            </a:r>
            <a:r>
              <a:rPr lang="el-GR" sz="2800" dirty="0" err="1" smtClean="0"/>
              <a:t>εαυτο</a:t>
            </a:r>
            <a:r>
              <a:rPr lang="el-GR" sz="2800" dirty="0" smtClean="0"/>
              <a:t> σου.</a:t>
            </a:r>
            <a:br>
              <a:rPr lang="el-GR" sz="2800" dirty="0" smtClean="0"/>
            </a:br>
            <a:r>
              <a:rPr lang="el-GR" sz="2800" dirty="0" smtClean="0"/>
              <a:t/>
            </a:r>
            <a:br>
              <a:rPr lang="el-GR" sz="2800" dirty="0" smtClean="0"/>
            </a:br>
            <a:r>
              <a:rPr lang="el-GR" sz="2800" dirty="0" err="1" smtClean="0"/>
              <a:t>Πεσ</a:t>
            </a:r>
            <a:r>
              <a:rPr lang="el-GR" sz="2800" dirty="0" smtClean="0"/>
              <a:t> στον </a:t>
            </a:r>
            <a:r>
              <a:rPr lang="el-GR" sz="2800" dirty="0" err="1" smtClean="0"/>
              <a:t>εαυτο</a:t>
            </a:r>
            <a:r>
              <a:rPr lang="el-GR" sz="2800" dirty="0" smtClean="0"/>
              <a:t> σου </a:t>
            </a:r>
            <a:r>
              <a:rPr lang="el-GR" sz="2800" dirty="0" err="1" smtClean="0"/>
              <a:t>οτι</a:t>
            </a:r>
            <a:r>
              <a:rPr lang="el-GR" sz="2800" dirty="0" smtClean="0"/>
              <a:t> το </a:t>
            </a:r>
            <a:r>
              <a:rPr lang="el-GR" sz="2800" dirty="0" err="1" smtClean="0"/>
              <a:t>εχεισ</a:t>
            </a:r>
            <a:r>
              <a:rPr lang="el-GR" sz="2800" dirty="0" smtClean="0"/>
              <a:t> </a:t>
            </a:r>
            <a:r>
              <a:rPr lang="el-GR" sz="2800" dirty="0" err="1" smtClean="0">
                <a:solidFill>
                  <a:srgbClr val="FB8605"/>
                </a:solidFill>
              </a:rPr>
              <a:t>καταφερει</a:t>
            </a:r>
            <a:r>
              <a:rPr lang="el-GR" sz="2800" dirty="0" smtClean="0">
                <a:solidFill>
                  <a:srgbClr val="FB8605"/>
                </a:solidFill>
              </a:rPr>
              <a:t> </a:t>
            </a:r>
            <a:r>
              <a:rPr lang="el-GR" sz="2800" dirty="0" smtClean="0"/>
              <a:t>στο </a:t>
            </a:r>
            <a:r>
              <a:rPr lang="el-GR" sz="2800" dirty="0" err="1" smtClean="0"/>
              <a:t>παρελθον</a:t>
            </a:r>
            <a:r>
              <a:rPr lang="el-GR" sz="2800" dirty="0" smtClean="0"/>
              <a:t> και </a:t>
            </a:r>
            <a:r>
              <a:rPr lang="el-GR" sz="2800" dirty="0" err="1" smtClean="0"/>
              <a:t>μπορεισ</a:t>
            </a:r>
            <a:r>
              <a:rPr lang="el-GR" sz="2800" dirty="0" smtClean="0"/>
              <a:t> να το </a:t>
            </a:r>
            <a:r>
              <a:rPr lang="el-GR" sz="2800" dirty="0" err="1" smtClean="0"/>
              <a:t>κανεισ</a:t>
            </a:r>
            <a:r>
              <a:rPr lang="el-GR" sz="2800" dirty="0" smtClean="0"/>
              <a:t> και </a:t>
            </a:r>
            <a:r>
              <a:rPr lang="el-GR" sz="2800" dirty="0" err="1" smtClean="0"/>
              <a:t>τωρα</a:t>
            </a:r>
            <a:r>
              <a:rPr lang="el-GR" sz="2800" dirty="0" smtClean="0"/>
              <a:t>.</a:t>
            </a:r>
            <a:br>
              <a:rPr lang="el-GR" sz="2800" dirty="0" smtClean="0"/>
            </a:br>
            <a:r>
              <a:rPr lang="el-GR" sz="2800" dirty="0" smtClean="0"/>
              <a:t>	</a:t>
            </a:r>
            <a:br>
              <a:rPr lang="el-GR" sz="2800" dirty="0" smtClean="0"/>
            </a:br>
            <a:r>
              <a:rPr lang="el-GR" sz="2800" dirty="0" smtClean="0"/>
              <a:t>Να </a:t>
            </a:r>
            <a:r>
              <a:rPr lang="el-GR" sz="2800" dirty="0" err="1"/>
              <a:t>ε</a:t>
            </a:r>
            <a:r>
              <a:rPr lang="el-GR" sz="2800" dirty="0" err="1" smtClean="0"/>
              <a:t>χεισ</a:t>
            </a:r>
            <a:r>
              <a:rPr lang="el-GR" sz="2800" dirty="0" smtClean="0"/>
              <a:t> </a:t>
            </a:r>
            <a:r>
              <a:rPr lang="el-GR" sz="2800" dirty="0" err="1" smtClean="0">
                <a:solidFill>
                  <a:srgbClr val="FB8605"/>
                </a:solidFill>
              </a:rPr>
              <a:t>εμπιστοσυνη</a:t>
            </a:r>
            <a:r>
              <a:rPr lang="el-GR" sz="2800" dirty="0" smtClean="0">
                <a:solidFill>
                  <a:srgbClr val="FB8605"/>
                </a:solidFill>
              </a:rPr>
              <a:t> </a:t>
            </a:r>
            <a:r>
              <a:rPr lang="el-GR" sz="2800" dirty="0" smtClean="0"/>
              <a:t>στον </a:t>
            </a:r>
            <a:r>
              <a:rPr lang="el-GR" sz="2800" dirty="0" err="1" smtClean="0"/>
              <a:t>εαυτο</a:t>
            </a:r>
            <a:r>
              <a:rPr lang="el-GR" sz="2800" dirty="0" smtClean="0"/>
              <a:t> σου και να </a:t>
            </a:r>
            <a:r>
              <a:rPr lang="el-GR" sz="2800" dirty="0" err="1" smtClean="0"/>
              <a:t>εισαι</a:t>
            </a:r>
            <a:r>
              <a:rPr lang="el-GR" sz="2800" dirty="0" smtClean="0"/>
              <a:t> </a:t>
            </a:r>
            <a:r>
              <a:rPr lang="el-GR" sz="2800" dirty="0" err="1" smtClean="0">
                <a:solidFill>
                  <a:srgbClr val="FB8605"/>
                </a:solidFill>
              </a:rPr>
              <a:t>αισιοδοξοσ</a:t>
            </a:r>
            <a:r>
              <a:rPr lang="el-GR" sz="2800" dirty="0" smtClean="0">
                <a:solidFill>
                  <a:srgbClr val="FF0000"/>
                </a:solidFill>
              </a:rPr>
              <a:t>.</a:t>
            </a:r>
            <a:r>
              <a:rPr lang="el-GR" sz="2800" dirty="0" smtClean="0"/>
              <a:t/>
            </a:r>
            <a:br>
              <a:rPr lang="el-GR" sz="2800" dirty="0" smtClean="0"/>
            </a:br>
            <a:r>
              <a:rPr lang="el-GR" sz="2800" dirty="0" smtClean="0"/>
              <a:t/>
            </a:r>
            <a:br>
              <a:rPr lang="el-GR" sz="2800" dirty="0" smtClean="0"/>
            </a:br>
            <a:r>
              <a:rPr lang="el-GR" sz="2800" dirty="0" smtClean="0"/>
              <a:t>Να </a:t>
            </a:r>
            <a:r>
              <a:rPr lang="el-GR" sz="2800" dirty="0" err="1" smtClean="0">
                <a:solidFill>
                  <a:srgbClr val="FB8605"/>
                </a:solidFill>
              </a:rPr>
              <a:t>ενθαρρυνεισ</a:t>
            </a:r>
            <a:r>
              <a:rPr lang="el-GR" sz="2800" dirty="0" smtClean="0">
                <a:solidFill>
                  <a:srgbClr val="FB8605"/>
                </a:solidFill>
              </a:rPr>
              <a:t> </a:t>
            </a:r>
            <a:r>
              <a:rPr lang="el-GR" sz="2800" dirty="0" err="1" smtClean="0"/>
              <a:t>τουσ</a:t>
            </a:r>
            <a:r>
              <a:rPr lang="el-GR" sz="2800" dirty="0" smtClean="0"/>
              <a:t> </a:t>
            </a:r>
            <a:r>
              <a:rPr lang="el-GR" sz="2800" dirty="0" err="1" smtClean="0"/>
              <a:t>συναδελφουσ</a:t>
            </a:r>
            <a:r>
              <a:rPr lang="el-GR" sz="2800" dirty="0" smtClean="0"/>
              <a:t> σου να </a:t>
            </a:r>
            <a:r>
              <a:rPr lang="el-GR" sz="2800" dirty="0" err="1" smtClean="0"/>
              <a:t>μοιραζονται</a:t>
            </a:r>
            <a:r>
              <a:rPr lang="el-GR" sz="2800" dirty="0" smtClean="0"/>
              <a:t> τα </a:t>
            </a:r>
            <a:r>
              <a:rPr lang="el-GR" sz="2800" dirty="0" err="1" smtClean="0"/>
              <a:t>συναισθηματα</a:t>
            </a:r>
            <a:r>
              <a:rPr lang="el-GR" sz="2800" dirty="0" smtClean="0"/>
              <a:t> </a:t>
            </a:r>
            <a:r>
              <a:rPr lang="el-GR" sz="2800" dirty="0" err="1" smtClean="0"/>
              <a:t>τουσ</a:t>
            </a:r>
            <a:r>
              <a:rPr lang="el-GR" sz="2800" dirty="0" smtClean="0"/>
              <a:t>.</a:t>
            </a:r>
            <a:br>
              <a:rPr lang="el-GR" sz="2800" dirty="0" smtClean="0"/>
            </a:br>
            <a:r>
              <a:rPr lang="el-GR" sz="2800" dirty="0" smtClean="0"/>
              <a:t/>
            </a:r>
            <a:br>
              <a:rPr lang="el-GR" sz="2800" dirty="0" smtClean="0"/>
            </a:br>
            <a:r>
              <a:rPr lang="el-GR" sz="2800" dirty="0" smtClean="0"/>
              <a:t>Να </a:t>
            </a:r>
            <a:r>
              <a:rPr lang="el-GR" sz="2800" dirty="0" err="1" smtClean="0"/>
              <a:t>αντιμετωπιζεισ</a:t>
            </a:r>
            <a:r>
              <a:rPr lang="el-GR" sz="2800" dirty="0" smtClean="0"/>
              <a:t> με </a:t>
            </a:r>
            <a:r>
              <a:rPr lang="el-GR" sz="2800" dirty="0" err="1" smtClean="0">
                <a:solidFill>
                  <a:srgbClr val="FB8605"/>
                </a:solidFill>
              </a:rPr>
              <a:t>χιουμορ</a:t>
            </a:r>
            <a:r>
              <a:rPr lang="el-GR" sz="2800" dirty="0" smtClean="0">
                <a:solidFill>
                  <a:srgbClr val="FB8605"/>
                </a:solidFill>
              </a:rPr>
              <a:t> </a:t>
            </a:r>
            <a:r>
              <a:rPr lang="el-GR" sz="2800" dirty="0" smtClean="0"/>
              <a:t>την </a:t>
            </a:r>
            <a:r>
              <a:rPr lang="el-GR" sz="2800" dirty="0" err="1" smtClean="0"/>
              <a:t>εργασια</a:t>
            </a:r>
            <a:r>
              <a:rPr lang="el-GR" sz="2800" dirty="0" smtClean="0"/>
              <a:t> σου.</a:t>
            </a:r>
            <a:endParaRPr lang="en-US" sz="2800" dirty="0"/>
          </a:p>
        </p:txBody>
      </p:sp>
    </p:spTree>
    <p:extLst>
      <p:ext uri="{BB962C8B-B14F-4D97-AF65-F5344CB8AC3E}">
        <p14:creationId xmlns="" xmlns:p14="http://schemas.microsoft.com/office/powerpoint/2010/main" val="3730722032"/>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1844824"/>
            <a:ext cx="6696744" cy="1938992"/>
          </a:xfrm>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l-GR" sz="60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Ευχαριστω</a:t>
            </a:r>
            <a:r>
              <a:rPr lang="el-GR" sz="60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για την </a:t>
            </a:r>
            <a:r>
              <a:rPr lang="el-GR" sz="60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προσοχη</a:t>
            </a:r>
            <a:r>
              <a:rPr lang="el-GR" sz="60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60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σασ</a:t>
            </a:r>
            <a:r>
              <a:rPr lang="el-GR" sz="60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endParaRPr lang="en-US" sz="60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 xmlns:p14="http://schemas.microsoft.com/office/powerpoint/2010/main" val="1159776330"/>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611560" y="2060848"/>
            <a:ext cx="7160840" cy="4176464"/>
          </a:xfrm>
        </p:spPr>
        <p:txBody>
          <a:bodyPr>
            <a:normAutofit/>
          </a:bodyPr>
          <a:lstStyle/>
          <a:p>
            <a:pPr marL="457200" indent="-457200" algn="l">
              <a:buFont typeface="Wingdings" panose="05000000000000000000" pitchFamily="2" charset="2"/>
              <a:buChar char="§"/>
            </a:pPr>
            <a:r>
              <a:rPr lang="el-GR" sz="2400" b="1" dirty="0" smtClean="0">
                <a:solidFill>
                  <a:schemeClr val="tx1"/>
                </a:solidFill>
              </a:rPr>
              <a:t>ΕΝΘΟΥΣΙΑΣΜΟ</a:t>
            </a:r>
          </a:p>
          <a:p>
            <a:pPr marL="457200" indent="-457200" algn="l">
              <a:buFont typeface="Wingdings" panose="05000000000000000000" pitchFamily="2" charset="2"/>
              <a:buChar char="§"/>
            </a:pPr>
            <a:r>
              <a:rPr lang="el-GR" sz="2400" b="1" dirty="0" smtClean="0">
                <a:solidFill>
                  <a:srgbClr val="FB8605"/>
                </a:solidFill>
              </a:rPr>
              <a:t>ΠΡΟΕΤΟΙΜΑΣΙΑ</a:t>
            </a:r>
          </a:p>
          <a:p>
            <a:pPr marL="457200" indent="-457200" algn="l">
              <a:buFont typeface="Wingdings" panose="05000000000000000000" pitchFamily="2" charset="2"/>
              <a:buChar char="§"/>
            </a:pPr>
            <a:r>
              <a:rPr lang="el-GR" sz="2400" b="1" dirty="0" smtClean="0">
                <a:solidFill>
                  <a:schemeClr val="tx1"/>
                </a:solidFill>
              </a:rPr>
              <a:t>ΧΙΟΥΜΟΡ</a:t>
            </a:r>
          </a:p>
          <a:p>
            <a:pPr marL="457200" indent="-457200" algn="l">
              <a:buFont typeface="Wingdings" panose="05000000000000000000" pitchFamily="2" charset="2"/>
              <a:buChar char="§"/>
            </a:pPr>
            <a:r>
              <a:rPr lang="el-GR" sz="2400" b="1" dirty="0" smtClean="0">
                <a:solidFill>
                  <a:srgbClr val="FB8605"/>
                </a:solidFill>
              </a:rPr>
              <a:t>ΔΙΚΑΙΟΣΥΝΗ</a:t>
            </a:r>
          </a:p>
          <a:p>
            <a:pPr marL="457200" indent="-457200" algn="l">
              <a:buFont typeface="Wingdings" panose="05000000000000000000" pitchFamily="2" charset="2"/>
              <a:buChar char="§"/>
            </a:pPr>
            <a:r>
              <a:rPr lang="el-GR" sz="2400" b="1" dirty="0" smtClean="0">
                <a:solidFill>
                  <a:schemeClr val="tx1"/>
                </a:solidFill>
              </a:rPr>
              <a:t>ΑΝΤΙΜΕΤΩΠΙΣΗ ΩΣ ΞΕΧΩΡΙΣΤΑ ΑΤΟΜΑ</a:t>
            </a:r>
          </a:p>
          <a:p>
            <a:pPr marL="457200" indent="-457200" algn="l">
              <a:buFont typeface="Wingdings" panose="05000000000000000000" pitchFamily="2" charset="2"/>
              <a:buChar char="§"/>
            </a:pPr>
            <a:r>
              <a:rPr lang="el-GR" sz="2400" b="1" dirty="0" smtClean="0">
                <a:solidFill>
                  <a:srgbClr val="FB8605"/>
                </a:solidFill>
              </a:rPr>
              <a:t>ΔΙΟΡΘΩΜΕΝΕΣ</a:t>
            </a:r>
            <a:r>
              <a:rPr lang="el-GR" sz="2400" b="1" dirty="0" smtClean="0">
                <a:solidFill>
                  <a:srgbClr val="FF0000"/>
                </a:solidFill>
              </a:rPr>
              <a:t> </a:t>
            </a:r>
            <a:r>
              <a:rPr lang="el-GR" sz="2400" b="1" dirty="0" smtClean="0">
                <a:solidFill>
                  <a:srgbClr val="FB8605"/>
                </a:solidFill>
              </a:rPr>
              <a:t>ΕΡΓΑΣΙΕΣ</a:t>
            </a:r>
          </a:p>
          <a:p>
            <a:pPr marL="457200" indent="-457200" algn="l">
              <a:buFont typeface="Wingdings" panose="05000000000000000000" pitchFamily="2" charset="2"/>
              <a:buChar char="§"/>
            </a:pPr>
            <a:r>
              <a:rPr lang="el-GR" sz="2400" b="1" dirty="0" smtClean="0">
                <a:solidFill>
                  <a:schemeClr val="tx1"/>
                </a:solidFill>
              </a:rPr>
              <a:t>ΦΑΝΤΑΣΙΑ</a:t>
            </a:r>
          </a:p>
          <a:p>
            <a:pPr marL="457200" indent="-457200" algn="l">
              <a:buFont typeface="Wingdings" panose="05000000000000000000" pitchFamily="2" charset="2"/>
              <a:buChar char="§"/>
            </a:pPr>
            <a:r>
              <a:rPr lang="el-GR" sz="2400" b="1" dirty="0" smtClean="0">
                <a:solidFill>
                  <a:srgbClr val="FB8605"/>
                </a:solidFill>
              </a:rPr>
              <a:t>ΠΑΡΑΔΕΙΓΜΑ</a:t>
            </a:r>
            <a:r>
              <a:rPr lang="el-GR" sz="2400" b="1" dirty="0" smtClean="0">
                <a:solidFill>
                  <a:srgbClr val="FF0000"/>
                </a:solidFill>
              </a:rPr>
              <a:t> </a:t>
            </a:r>
            <a:r>
              <a:rPr lang="el-GR" sz="2400" b="1" dirty="0" smtClean="0">
                <a:solidFill>
                  <a:srgbClr val="FB8605"/>
                </a:solidFill>
              </a:rPr>
              <a:t>-</a:t>
            </a:r>
            <a:r>
              <a:rPr lang="el-GR" sz="2400" b="1" dirty="0" smtClean="0">
                <a:solidFill>
                  <a:srgbClr val="FF0000"/>
                </a:solidFill>
              </a:rPr>
              <a:t> </a:t>
            </a:r>
            <a:r>
              <a:rPr lang="el-GR" sz="2400" b="1" dirty="0" smtClean="0">
                <a:solidFill>
                  <a:srgbClr val="FB8605"/>
                </a:solidFill>
              </a:rPr>
              <a:t>ΠΡΟΤΥΠΟ</a:t>
            </a:r>
            <a:endParaRPr lang="en-US" sz="2400" b="1" dirty="0">
              <a:solidFill>
                <a:srgbClr val="FB8605"/>
              </a:solidFill>
            </a:endParaRPr>
          </a:p>
        </p:txBody>
      </p:sp>
      <p:sp>
        <p:nvSpPr>
          <p:cNvPr id="2" name="Τίτλος 1"/>
          <p:cNvSpPr>
            <a:spLocks noGrp="1"/>
          </p:cNvSpPr>
          <p:nvPr>
            <p:ph type="title"/>
          </p:nvPr>
        </p:nvSpPr>
        <p:spPr>
          <a:xfrm>
            <a:off x="-1476672" y="188640"/>
            <a:ext cx="7772400" cy="1470025"/>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l-GR" sz="60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ΕΚΠΑΙΔΕΥΤΙΚΟΣ</a:t>
            </a:r>
            <a:endParaRPr lang="en-US" sz="60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4" name="Picture 2" descr="http://www.classroom-management-success.org/images/enthusiastic.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95936" y="1463328"/>
            <a:ext cx="3816424" cy="2549371"/>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4227305"/>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750"/>
                                        <p:tgtEl>
                                          <p:spTgt spid="2"/>
                                        </p:tgtEl>
                                      </p:cBhvr>
                                    </p:animEffect>
                                  </p:childTnLst>
                                </p:cTn>
                              </p:par>
                            </p:childTnLst>
                          </p:cTn>
                        </p:par>
                        <p:par>
                          <p:cTn id="8" fill="hold">
                            <p:stCondLst>
                              <p:cond delay="750"/>
                            </p:stCondLst>
                            <p:childTnLst>
                              <p:par>
                                <p:cTn id="9" presetID="6"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1000"/>
                                        <p:tgtEl>
                                          <p:spTgt spid="4"/>
                                        </p:tgtEl>
                                      </p:cBhvr>
                                    </p:animEffect>
                                  </p:childTnLst>
                                </p:cTn>
                              </p:par>
                            </p:childTnLst>
                          </p:cTn>
                        </p:par>
                        <p:par>
                          <p:cTn id="12" fill="hold">
                            <p:stCondLst>
                              <p:cond delay="1750"/>
                            </p:stCondLst>
                            <p:childTnLst>
                              <p:par>
                                <p:cTn id="13" presetID="42"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750"/>
                                        <p:tgtEl>
                                          <p:spTgt spid="3">
                                            <p:txEl>
                                              <p:pRg st="0" end="0"/>
                                            </p:txEl>
                                          </p:spTgt>
                                        </p:tgtEl>
                                      </p:cBhvr>
                                    </p:animEffect>
                                    <p:anim calcmode="lin" valueType="num">
                                      <p:cBhvr>
                                        <p:cTn id="16"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7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750"/>
                                        <p:tgtEl>
                                          <p:spTgt spid="3">
                                            <p:txEl>
                                              <p:pRg st="1" end="1"/>
                                            </p:txEl>
                                          </p:spTgt>
                                        </p:tgtEl>
                                      </p:cBhvr>
                                    </p:animEffect>
                                    <p:anim calcmode="lin" valueType="num">
                                      <p:cBhvr>
                                        <p:cTn id="22"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7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3250"/>
                            </p:stCondLst>
                            <p:childTnLst>
                              <p:par>
                                <p:cTn id="25" presetID="42"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750"/>
                                        <p:tgtEl>
                                          <p:spTgt spid="3">
                                            <p:txEl>
                                              <p:pRg st="2" end="2"/>
                                            </p:txEl>
                                          </p:spTgt>
                                        </p:tgtEl>
                                      </p:cBhvr>
                                    </p:animEffect>
                                    <p:anim calcmode="lin" valueType="num">
                                      <p:cBhvr>
                                        <p:cTn id="28"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7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42" presetClass="entr" presetSubtype="0" fill="hold" grpId="0"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750"/>
                                        <p:tgtEl>
                                          <p:spTgt spid="3">
                                            <p:txEl>
                                              <p:pRg st="3" end="3"/>
                                            </p:txEl>
                                          </p:spTgt>
                                        </p:tgtEl>
                                      </p:cBhvr>
                                    </p:animEffect>
                                    <p:anim calcmode="lin" valueType="num">
                                      <p:cBhvr>
                                        <p:cTn id="34"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4750"/>
                            </p:stCondLst>
                            <p:childTnLst>
                              <p:par>
                                <p:cTn id="37" presetID="42" presetClass="entr" presetSubtype="0" fill="hold" grpId="0" nodeType="after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750"/>
                                        <p:tgtEl>
                                          <p:spTgt spid="3">
                                            <p:txEl>
                                              <p:pRg st="4" end="4"/>
                                            </p:txEl>
                                          </p:spTgt>
                                        </p:tgtEl>
                                      </p:cBhvr>
                                    </p:animEffect>
                                    <p:anim calcmode="lin" valueType="num">
                                      <p:cBhvr>
                                        <p:cTn id="40"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7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750"/>
                                        <p:tgtEl>
                                          <p:spTgt spid="3">
                                            <p:txEl>
                                              <p:pRg st="5" end="5"/>
                                            </p:txEl>
                                          </p:spTgt>
                                        </p:tgtEl>
                                      </p:cBhvr>
                                    </p:animEffect>
                                    <p:anim calcmode="lin" valueType="num">
                                      <p:cBhvr>
                                        <p:cTn id="46" dur="7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7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8" fill="hold">
                            <p:stCondLst>
                              <p:cond delay="6250"/>
                            </p:stCondLst>
                            <p:childTnLst>
                              <p:par>
                                <p:cTn id="49" presetID="42" presetClass="entr" presetSubtype="0" fill="hold" grpId="0" nodeType="after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750"/>
                                        <p:tgtEl>
                                          <p:spTgt spid="3">
                                            <p:txEl>
                                              <p:pRg st="6" end="6"/>
                                            </p:txEl>
                                          </p:spTgt>
                                        </p:tgtEl>
                                      </p:cBhvr>
                                    </p:animEffect>
                                    <p:anim calcmode="lin" valueType="num">
                                      <p:cBhvr>
                                        <p:cTn id="52" dur="7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7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750"/>
                                        <p:tgtEl>
                                          <p:spTgt spid="3">
                                            <p:txEl>
                                              <p:pRg st="7" end="7"/>
                                            </p:txEl>
                                          </p:spTgt>
                                        </p:tgtEl>
                                      </p:cBhvr>
                                    </p:animEffect>
                                    <p:anim calcmode="lin" valueType="num">
                                      <p:cBhvr>
                                        <p:cTn id="58" dur="75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75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1772816"/>
            <a:ext cx="8604448" cy="4929411"/>
          </a:xfrm>
        </p:spPr>
        <p:txBody>
          <a:bodyPr>
            <a:noAutofit/>
          </a:bodyPr>
          <a:lstStyle/>
          <a:p>
            <a:pPr lvl="0">
              <a:buFont typeface="Wingdings" panose="05000000000000000000" pitchFamily="2" charset="2"/>
              <a:buChar char="§"/>
            </a:pPr>
            <a:r>
              <a:rPr lang="el-GR" dirty="0" smtClean="0"/>
              <a:t>Μπορούν να πουν κάτι παραπάνω απ’ ότι πρέπει, που φέρνουν πηγές, υλικό και φωτογραφίες για να δώσουν περισσότερα στοιχεία και γνώσεις, βγαίνουν εκτός μαθήματος αν χρειαστεί.</a:t>
            </a:r>
          </a:p>
          <a:p>
            <a:pPr lvl="0">
              <a:buFont typeface="Wingdings" panose="05000000000000000000" pitchFamily="2" charset="2"/>
              <a:buChar char="§"/>
            </a:pPr>
            <a:endParaRPr lang="el-GR" dirty="0" smtClean="0"/>
          </a:p>
          <a:p>
            <a:pPr lvl="0">
              <a:buFont typeface="Wingdings" panose="05000000000000000000" pitchFamily="2" charset="2"/>
              <a:buChar char="§"/>
            </a:pPr>
            <a:r>
              <a:rPr lang="el-GR" dirty="0" smtClean="0"/>
              <a:t>Κάνουν μικρές εκπλήξεις τους μαθητές τους.</a:t>
            </a:r>
          </a:p>
          <a:p>
            <a:pPr lvl="0">
              <a:buFont typeface="Wingdings" panose="05000000000000000000" pitchFamily="2" charset="2"/>
              <a:buChar char="§"/>
            </a:pPr>
            <a:endParaRPr lang="el-GR" dirty="0" smtClean="0"/>
          </a:p>
          <a:p>
            <a:pPr lvl="0">
              <a:buFont typeface="Wingdings" panose="05000000000000000000" pitchFamily="2" charset="2"/>
              <a:buChar char="§"/>
            </a:pPr>
            <a:r>
              <a:rPr lang="el-GR" dirty="0" smtClean="0"/>
              <a:t>Το διάλειμμα χαιρετούν τα παιδιά και  απαντούν σε τυχόν απορίες τους ή λαμβάνουν υπόψη αυτό που θέλουν να τους πουν.</a:t>
            </a:r>
          </a:p>
          <a:p>
            <a:pPr lvl="0">
              <a:buFont typeface="Wingdings" panose="05000000000000000000" pitchFamily="2" charset="2"/>
              <a:buChar char="§"/>
            </a:pPr>
            <a:endParaRPr lang="el-GR" dirty="0" smtClean="0"/>
          </a:p>
          <a:p>
            <a:pPr lvl="0">
              <a:buFont typeface="Wingdings" panose="05000000000000000000" pitchFamily="2" charset="2"/>
              <a:buChar char="§"/>
            </a:pPr>
            <a:r>
              <a:rPr lang="el-GR" dirty="0" smtClean="0"/>
              <a:t>Μέσα από τον τόνο της φωνής τους και το όλο στήσιμο στην τάξη μεταδίδουν αυτό τον ενθουσιασμό. Δεν διδάσκουν από καθ’ έδρας.</a:t>
            </a:r>
          </a:p>
          <a:p>
            <a:pPr>
              <a:buNone/>
            </a:pPr>
            <a:r>
              <a:rPr lang="el-GR" dirty="0" smtClean="0"/>
              <a:t> </a:t>
            </a:r>
          </a:p>
          <a:p>
            <a:endParaRPr lang="el-GR" sz="1050" dirty="0"/>
          </a:p>
        </p:txBody>
      </p:sp>
      <p:sp>
        <p:nvSpPr>
          <p:cNvPr id="2" name="1 - Τίτλος"/>
          <p:cNvSpPr>
            <a:spLocks noGrp="1"/>
          </p:cNvSpPr>
          <p:nvPr>
            <p:ph type="title"/>
          </p:nvPr>
        </p:nvSpPr>
        <p:spPr>
          <a:xfrm>
            <a:off x="457200" y="274638"/>
            <a:ext cx="8229600" cy="922114"/>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28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a:t>
            </a:r>
            <a:r>
              <a:rPr lang="el-GR" sz="28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νθουσιωδεισ</a:t>
            </a:r>
            <a:r>
              <a:rPr lang="el-GR" sz="28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28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εκπαιδευτικοι</a:t>
            </a:r>
            <a:r>
              <a:rPr lang="el-GR" sz="28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28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ειναι</a:t>
            </a:r>
            <a:r>
              <a:rPr lang="el-GR" sz="28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28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εκεινοι</a:t>
            </a:r>
            <a:r>
              <a:rPr lang="el-GR" sz="28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που…</a:t>
            </a:r>
            <a:endParaRPr lang="el-GR" sz="28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750"/>
                                        <p:tgtEl>
                                          <p:spTgt spid="2"/>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250"/>
                                        <p:tgtEl>
                                          <p:spTgt spid="3">
                                            <p:txEl>
                                              <p:pRg st="0" end="0"/>
                                            </p:txEl>
                                          </p:spTgt>
                                        </p:tgtEl>
                                      </p:cBhvr>
                                    </p:animEffect>
                                    <p:anim calcmode="lin" valueType="num">
                                      <p:cBhvr>
                                        <p:cTn id="12"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anim calcmode="lin" valueType="num">
                                      <p:cBhvr>
                                        <p:cTn id="18"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3250"/>
                            </p:stCondLst>
                            <p:childTnLst>
                              <p:par>
                                <p:cTn id="21" presetID="42"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250"/>
                                        <p:tgtEl>
                                          <p:spTgt spid="3">
                                            <p:txEl>
                                              <p:pRg st="4" end="4"/>
                                            </p:txEl>
                                          </p:spTgt>
                                        </p:tgtEl>
                                      </p:cBhvr>
                                    </p:animEffect>
                                    <p:anim calcmode="lin" valueType="num">
                                      <p:cBhvr>
                                        <p:cTn id="24"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2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4500"/>
                            </p:stCondLst>
                            <p:childTnLst>
                              <p:par>
                                <p:cTn id="27" presetID="42" presetClass="entr" presetSubtype="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250"/>
                                        <p:tgtEl>
                                          <p:spTgt spid="3">
                                            <p:txEl>
                                              <p:pRg st="6" end="6"/>
                                            </p:txEl>
                                          </p:spTgt>
                                        </p:tgtEl>
                                      </p:cBhvr>
                                    </p:animEffect>
                                    <p:anim calcmode="lin" valueType="num">
                                      <p:cBhvr>
                                        <p:cTn id="30" dur="12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2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5750"/>
                            </p:stCondLst>
                            <p:childTnLst>
                              <p:par>
                                <p:cTn id="33" presetID="42"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250"/>
                                        <p:tgtEl>
                                          <p:spTgt spid="3">
                                            <p:txEl>
                                              <p:pRg st="7" end="7"/>
                                            </p:txEl>
                                          </p:spTgt>
                                        </p:tgtEl>
                                      </p:cBhvr>
                                    </p:animEffect>
                                    <p:anim calcmode="lin" valueType="num">
                                      <p:cBhvr>
                                        <p:cTn id="36" dur="125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25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1628800"/>
            <a:ext cx="8892480" cy="5544616"/>
          </a:xfrm>
        </p:spPr>
        <p:txBody>
          <a:bodyPr>
            <a:noAutofit/>
          </a:bodyPr>
          <a:lstStyle/>
          <a:p>
            <a:pPr lvl="0">
              <a:buFont typeface="Wingdings" panose="05000000000000000000" pitchFamily="2" charset="2"/>
              <a:buChar char="§"/>
            </a:pPr>
            <a:r>
              <a:rPr lang="el-GR" dirty="0" smtClean="0"/>
              <a:t>Συνοψίζει αυτά που πρέπει να καλύψει σε κύρια σημεία. </a:t>
            </a:r>
          </a:p>
          <a:p>
            <a:pPr lvl="0">
              <a:buFont typeface="Wingdings" pitchFamily="2" charset="2"/>
              <a:buChar char="Ø"/>
            </a:pPr>
            <a:endParaRPr lang="el-GR" dirty="0" smtClean="0"/>
          </a:p>
          <a:p>
            <a:pPr lvl="0">
              <a:buFont typeface="Wingdings" panose="05000000000000000000" pitchFamily="2" charset="2"/>
              <a:buChar char="§"/>
            </a:pPr>
            <a:r>
              <a:rPr lang="el-GR" dirty="0" smtClean="0"/>
              <a:t>Έχει τους στόχους του ξεκάθαρους, καθώς και δραστηριότητες ατομικές, </a:t>
            </a:r>
            <a:r>
              <a:rPr lang="en-US" dirty="0" smtClean="0"/>
              <a:t>o</a:t>
            </a:r>
            <a:r>
              <a:rPr lang="el-GR" dirty="0" err="1" smtClean="0"/>
              <a:t>μαδικές</a:t>
            </a:r>
            <a:r>
              <a:rPr lang="el-GR" dirty="0" smtClean="0"/>
              <a:t>, με ολόκληρη την τάξη ή ακόμα εργασίες για τα παιδιά που τελειώνουν γρήγορα.</a:t>
            </a:r>
          </a:p>
          <a:p>
            <a:pPr lvl="0">
              <a:buFont typeface="Wingdings" pitchFamily="2" charset="2"/>
              <a:buChar char="Ø"/>
            </a:pPr>
            <a:endParaRPr lang="el-GR" dirty="0" smtClean="0"/>
          </a:p>
          <a:p>
            <a:pPr lvl="0">
              <a:buFont typeface="Wingdings" panose="05000000000000000000" pitchFamily="2" charset="2"/>
              <a:buChar char="§"/>
            </a:pPr>
            <a:r>
              <a:rPr lang="el-GR" dirty="0" smtClean="0"/>
              <a:t>Από έρευνα που έγινε ρωτήθηκαν μαθητές  και είπαν ότι καταλαβαίνουν πότε ο δάσκαλος είναι απροετοίμαστος όταν:</a:t>
            </a:r>
          </a:p>
          <a:p>
            <a:pPr lvl="0">
              <a:buFont typeface="Wingdings" pitchFamily="2" charset="2"/>
              <a:buChar char="Ø"/>
            </a:pPr>
            <a:endParaRPr lang="el-GR" dirty="0" smtClean="0"/>
          </a:p>
          <a:p>
            <a:pPr>
              <a:buFont typeface="Wingdings" panose="05000000000000000000" pitchFamily="2" charset="2"/>
              <a:buChar char="Ø"/>
            </a:pPr>
            <a:r>
              <a:rPr lang="el-GR" dirty="0" smtClean="0">
                <a:solidFill>
                  <a:srgbClr val="FF0000"/>
                </a:solidFill>
              </a:rPr>
              <a:t>Αργεί να μπει στην τάξη</a:t>
            </a:r>
          </a:p>
          <a:p>
            <a:pPr>
              <a:buFont typeface="Wingdings" panose="05000000000000000000" pitchFamily="2" charset="2"/>
              <a:buChar char="Ø"/>
            </a:pPr>
            <a:r>
              <a:rPr lang="el-GR" dirty="0" smtClean="0">
                <a:solidFill>
                  <a:srgbClr val="FF0000"/>
                </a:solidFill>
              </a:rPr>
              <a:t>Βγάζει τα παιδιά για διάλειμμα πριν κτυπήσει το κουδούνι</a:t>
            </a:r>
          </a:p>
          <a:p>
            <a:pPr>
              <a:buFont typeface="Wingdings" panose="05000000000000000000" pitchFamily="2" charset="2"/>
              <a:buChar char="Ø"/>
            </a:pPr>
            <a:r>
              <a:rPr lang="el-GR" dirty="0" smtClean="0">
                <a:solidFill>
                  <a:srgbClr val="FF0000"/>
                </a:solidFill>
              </a:rPr>
              <a:t>Ψάχνει μέσα στη βαλίτσα του ή πάνω στην έδρα για να βρει σημειώσεις</a:t>
            </a:r>
          </a:p>
          <a:p>
            <a:pPr>
              <a:buFont typeface="Wingdings" panose="05000000000000000000" pitchFamily="2" charset="2"/>
              <a:buChar char="Ø"/>
            </a:pPr>
            <a:r>
              <a:rPr lang="el-GR" dirty="0" smtClean="0">
                <a:solidFill>
                  <a:srgbClr val="FF0000"/>
                </a:solidFill>
              </a:rPr>
              <a:t>Είναι νευρικός.</a:t>
            </a:r>
          </a:p>
        </p:txBody>
      </p:sp>
      <p:sp>
        <p:nvSpPr>
          <p:cNvPr id="2" name="1 - Τίτλος"/>
          <p:cNvSpPr>
            <a:spLocks noGrp="1"/>
          </p:cNvSpPr>
          <p:nvPr>
            <p:ph type="title"/>
          </p:nvPr>
        </p:nvSpPr>
        <p:spPr>
          <a:xfrm>
            <a:off x="467544" y="404664"/>
            <a:ext cx="8229600" cy="706090"/>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l-GR"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Ο </a:t>
            </a:r>
            <a:r>
              <a:rPr lang="el-GR"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εκπ</a:t>
            </a:r>
            <a:r>
              <a:rPr lang="el-GR"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r>
              <a:rPr lang="el-GR"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κοσ</a:t>
            </a:r>
            <a:r>
              <a:rPr lang="el-GR"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που </a:t>
            </a:r>
            <a:r>
              <a:rPr lang="el-GR"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προετοιμαζεται</a:t>
            </a:r>
            <a:r>
              <a:rPr lang="el-GR"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endParaRPr lang="el-GR"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250"/>
                                        <p:tgtEl>
                                          <p:spTgt spid="3">
                                            <p:txEl>
                                              <p:pRg st="0" end="0"/>
                                            </p:txEl>
                                          </p:spTgt>
                                        </p:tgtEl>
                                      </p:cBhvr>
                                    </p:animEffect>
                                    <p:anim calcmode="lin" valueType="num">
                                      <p:cBhvr>
                                        <p:cTn id="12"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250"/>
                            </p:stCondLst>
                            <p:childTnLst>
                              <p:par>
                                <p:cTn id="15" presetID="42" presetClass="entr" presetSubtype="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anim calcmode="lin" valueType="num">
                                      <p:cBhvr>
                                        <p:cTn id="18"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3500"/>
                            </p:stCondLst>
                            <p:childTnLst>
                              <p:par>
                                <p:cTn id="21" presetID="42"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250"/>
                                        <p:tgtEl>
                                          <p:spTgt spid="3">
                                            <p:txEl>
                                              <p:pRg st="4" end="4"/>
                                            </p:txEl>
                                          </p:spTgt>
                                        </p:tgtEl>
                                      </p:cBhvr>
                                    </p:animEffect>
                                    <p:anim calcmode="lin" valueType="num">
                                      <p:cBhvr>
                                        <p:cTn id="24"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2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4750"/>
                            </p:stCondLst>
                            <p:childTnLst>
                              <p:par>
                                <p:cTn id="27" presetID="42" presetClass="entr" presetSubtype="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250"/>
                                        <p:tgtEl>
                                          <p:spTgt spid="3">
                                            <p:txEl>
                                              <p:pRg st="6" end="6"/>
                                            </p:txEl>
                                          </p:spTgt>
                                        </p:tgtEl>
                                      </p:cBhvr>
                                    </p:animEffect>
                                    <p:anim calcmode="lin" valueType="num">
                                      <p:cBhvr>
                                        <p:cTn id="30" dur="12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2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6000"/>
                            </p:stCondLst>
                            <p:childTnLst>
                              <p:par>
                                <p:cTn id="33" presetID="42"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250"/>
                                        <p:tgtEl>
                                          <p:spTgt spid="3">
                                            <p:txEl>
                                              <p:pRg st="7" end="7"/>
                                            </p:txEl>
                                          </p:spTgt>
                                        </p:tgtEl>
                                      </p:cBhvr>
                                    </p:animEffect>
                                    <p:anim calcmode="lin" valueType="num">
                                      <p:cBhvr>
                                        <p:cTn id="36" dur="125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25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7250"/>
                            </p:stCondLst>
                            <p:childTnLst>
                              <p:par>
                                <p:cTn id="39" presetID="42" presetClass="entr" presetSubtype="0" fill="hold" grpId="0"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250"/>
                                        <p:tgtEl>
                                          <p:spTgt spid="3">
                                            <p:txEl>
                                              <p:pRg st="8" end="8"/>
                                            </p:txEl>
                                          </p:spTgt>
                                        </p:tgtEl>
                                      </p:cBhvr>
                                    </p:animEffect>
                                    <p:anim calcmode="lin" valueType="num">
                                      <p:cBhvr>
                                        <p:cTn id="42" dur="125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25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44" fill="hold">
                            <p:stCondLst>
                              <p:cond delay="8500"/>
                            </p:stCondLst>
                            <p:childTnLst>
                              <p:par>
                                <p:cTn id="45" presetID="42" presetClass="entr" presetSubtype="0"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250"/>
                                        <p:tgtEl>
                                          <p:spTgt spid="3">
                                            <p:txEl>
                                              <p:pRg st="9" end="9"/>
                                            </p:txEl>
                                          </p:spTgt>
                                        </p:tgtEl>
                                      </p:cBhvr>
                                    </p:animEffect>
                                    <p:anim calcmode="lin" valueType="num">
                                      <p:cBhvr>
                                        <p:cTn id="48" dur="125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9" dur="125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2276872"/>
            <a:ext cx="8537372" cy="4407408"/>
          </a:xfrm>
        </p:spPr>
        <p:txBody>
          <a:bodyPr>
            <a:normAutofit/>
          </a:bodyPr>
          <a:lstStyle/>
          <a:p>
            <a:pPr lvl="0"/>
            <a:r>
              <a:rPr lang="el-GR" sz="2800" dirty="0" smtClean="0"/>
              <a:t>Στα παιδιά αρέσει ο δάσκαλός τους να έχει χιούμορ.</a:t>
            </a:r>
          </a:p>
          <a:p>
            <a:pPr lvl="0"/>
            <a:endParaRPr lang="el-GR" sz="2800" dirty="0" smtClean="0"/>
          </a:p>
          <a:p>
            <a:pPr lvl="0"/>
            <a:r>
              <a:rPr lang="el-GR" sz="2800" dirty="0" smtClean="0"/>
              <a:t>Να μην είναι όμως καυστικό ή να έχει εξατομικευμένη μεταχείριση. Να καταντά να γίνεται ειρωνικό.</a:t>
            </a:r>
          </a:p>
          <a:p>
            <a:pPr marL="45720" indent="0">
              <a:buNone/>
            </a:pPr>
            <a:endParaRPr lang="el-GR" sz="2800" dirty="0" smtClean="0"/>
          </a:p>
          <a:p>
            <a:endParaRPr lang="el-GR" sz="2800" dirty="0"/>
          </a:p>
        </p:txBody>
      </p:sp>
      <p:sp>
        <p:nvSpPr>
          <p:cNvPr id="2" name="1 - Τίτλος"/>
          <p:cNvSpPr>
            <a:spLocks noGrp="1"/>
          </p:cNvSpPr>
          <p:nvPr>
            <p:ph type="title"/>
          </p:nvPr>
        </p:nvSpPr>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Ο </a:t>
            </a:r>
            <a:r>
              <a:rPr lang="el-GR" sz="36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εκπαιδευτικοσ</a:t>
            </a:r>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να </a:t>
            </a:r>
            <a:r>
              <a:rPr lang="el-GR" sz="36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εχει</a:t>
            </a:r>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36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χιουμορ</a:t>
            </a:r>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endParaRPr lang="el-GR" sz="36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250"/>
                                        <p:tgtEl>
                                          <p:spTgt spid="3">
                                            <p:txEl>
                                              <p:pRg st="0" end="0"/>
                                            </p:txEl>
                                          </p:spTgt>
                                        </p:tgtEl>
                                      </p:cBhvr>
                                    </p:animEffect>
                                    <p:anim calcmode="lin" valueType="num">
                                      <p:cBhvr>
                                        <p:cTn id="12"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250"/>
                            </p:stCondLst>
                            <p:childTnLst>
                              <p:par>
                                <p:cTn id="15" presetID="42" presetClass="entr" presetSubtype="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anim calcmode="lin" valueType="num">
                                      <p:cBhvr>
                                        <p:cTn id="18"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988840"/>
            <a:ext cx="8407893" cy="4407408"/>
          </a:xfrm>
        </p:spPr>
        <p:txBody>
          <a:bodyPr>
            <a:normAutofit/>
          </a:bodyPr>
          <a:lstStyle/>
          <a:p>
            <a:pPr>
              <a:buFont typeface="Wingdings" panose="05000000000000000000" pitchFamily="2" charset="2"/>
              <a:buChar char="§"/>
            </a:pPr>
            <a:r>
              <a:rPr lang="el-GR" sz="2400" dirty="0" smtClean="0"/>
              <a:t>Ίση αντιμετώπιση των μαθητών, χωρίς διακρίσεις.</a:t>
            </a:r>
          </a:p>
          <a:p>
            <a:pPr>
              <a:buFont typeface="Wingdings" panose="05000000000000000000" pitchFamily="2" charset="2"/>
              <a:buChar char="§"/>
            </a:pPr>
            <a:endParaRPr lang="el-GR" sz="2400" dirty="0" smtClean="0"/>
          </a:p>
          <a:p>
            <a:pPr>
              <a:buFont typeface="Wingdings" panose="05000000000000000000" pitchFamily="2" charset="2"/>
              <a:buChar char="§"/>
            </a:pPr>
            <a:r>
              <a:rPr lang="el-GR" sz="2400" dirty="0" smtClean="0"/>
              <a:t>Κώδικας συμπεριφοράς και εφαρμογή του από όλους.</a:t>
            </a:r>
          </a:p>
          <a:p>
            <a:pPr>
              <a:buFont typeface="Wingdings" panose="05000000000000000000" pitchFamily="2" charset="2"/>
              <a:buChar char="§"/>
            </a:pPr>
            <a:endParaRPr lang="el-GR" sz="2400" dirty="0" smtClean="0"/>
          </a:p>
          <a:p>
            <a:pPr>
              <a:buFont typeface="Wingdings" panose="05000000000000000000" pitchFamily="2" charset="2"/>
              <a:buChar char="§"/>
            </a:pPr>
            <a:r>
              <a:rPr lang="el-GR" sz="2400" dirty="0" smtClean="0"/>
              <a:t>Τεχνικές επίλυσης συγκρούσεων/διαφορών. </a:t>
            </a:r>
          </a:p>
          <a:p>
            <a:pPr>
              <a:buFont typeface="Wingdings" panose="05000000000000000000" pitchFamily="2" charset="2"/>
              <a:buChar char="§"/>
            </a:pPr>
            <a:endParaRPr lang="el-GR" sz="2400" dirty="0" smtClean="0"/>
          </a:p>
          <a:p>
            <a:pPr>
              <a:buFont typeface="Wingdings" panose="05000000000000000000" pitchFamily="2" charset="2"/>
              <a:buChar char="§"/>
            </a:pPr>
            <a:r>
              <a:rPr lang="el-GR" sz="2400" dirty="0" smtClean="0"/>
              <a:t>Ισόνομη μεταχείριση στη διδασκαλία βάσει ετοιμότητας, μαθησιακού προφίλ, ενδιαφερόντων.  </a:t>
            </a:r>
            <a:endParaRPr lang="el-GR" sz="2400" dirty="0"/>
          </a:p>
        </p:txBody>
      </p:sp>
      <p:sp>
        <p:nvSpPr>
          <p:cNvPr id="2" name="1 - Τίτλος"/>
          <p:cNvSpPr>
            <a:spLocks noGrp="1"/>
          </p:cNvSpPr>
          <p:nvPr>
            <p:ph type="title"/>
          </p:nvPr>
        </p:nvSpPr>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Ο </a:t>
            </a:r>
            <a:r>
              <a:rPr lang="el-GR" sz="36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εκπαιδευτικοσ</a:t>
            </a:r>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να </a:t>
            </a:r>
            <a:r>
              <a:rPr lang="el-GR" sz="36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ειναι</a:t>
            </a:r>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36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δικαιοσ</a:t>
            </a:r>
            <a:endParaRPr lang="el-GR" sz="36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250"/>
                                        <p:tgtEl>
                                          <p:spTgt spid="3">
                                            <p:txEl>
                                              <p:pRg st="0" end="0"/>
                                            </p:txEl>
                                          </p:spTgt>
                                        </p:tgtEl>
                                      </p:cBhvr>
                                    </p:animEffect>
                                    <p:anim calcmode="lin" valueType="num">
                                      <p:cBhvr>
                                        <p:cTn id="12"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250"/>
                            </p:stCondLst>
                            <p:childTnLst>
                              <p:par>
                                <p:cTn id="15" presetID="42" presetClass="entr" presetSubtype="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anim calcmode="lin" valueType="num">
                                      <p:cBhvr>
                                        <p:cTn id="18"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3500"/>
                            </p:stCondLst>
                            <p:childTnLst>
                              <p:par>
                                <p:cTn id="21" presetID="42"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250"/>
                                        <p:tgtEl>
                                          <p:spTgt spid="3">
                                            <p:txEl>
                                              <p:pRg st="4" end="4"/>
                                            </p:txEl>
                                          </p:spTgt>
                                        </p:tgtEl>
                                      </p:cBhvr>
                                    </p:animEffect>
                                    <p:anim calcmode="lin" valueType="num">
                                      <p:cBhvr>
                                        <p:cTn id="24"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2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4750"/>
                            </p:stCondLst>
                            <p:childTnLst>
                              <p:par>
                                <p:cTn id="27" presetID="42" presetClass="entr" presetSubtype="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250"/>
                                        <p:tgtEl>
                                          <p:spTgt spid="3">
                                            <p:txEl>
                                              <p:pRg st="6" end="6"/>
                                            </p:txEl>
                                          </p:spTgt>
                                        </p:tgtEl>
                                      </p:cBhvr>
                                    </p:animEffect>
                                    <p:anim calcmode="lin" valueType="num">
                                      <p:cBhvr>
                                        <p:cTn id="30" dur="12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2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2060848"/>
            <a:ext cx="8407893" cy="4407408"/>
          </a:xfrm>
        </p:spPr>
        <p:txBody>
          <a:bodyPr>
            <a:normAutofit/>
          </a:bodyPr>
          <a:lstStyle/>
          <a:p>
            <a:pPr lvl="0"/>
            <a:r>
              <a:rPr lang="el-GR" sz="2800" dirty="0" smtClean="0"/>
              <a:t>Είτε είναι κοντός είτε ψηλός είτε πλούσιος είτε φτωχός είτε ντόπιος είτε αλλοδαπός τα παιδιά θέλουν να βιώνουν ένα κλίμα αποδοχής και ισότητας. Βελτιώνεται έτσι η εικόνα τους, αναπτύσσουν την αυτοπεποίθησή τους και δημιουργείται το καλύτερο δυνατό κλίμα για μάθηση.</a:t>
            </a:r>
          </a:p>
          <a:p>
            <a:pPr>
              <a:buNone/>
            </a:pPr>
            <a:endParaRPr lang="el-GR" sz="2800" dirty="0" smtClean="0"/>
          </a:p>
          <a:p>
            <a:endParaRPr lang="el-GR" sz="2800" dirty="0"/>
          </a:p>
        </p:txBody>
      </p:sp>
      <p:sp>
        <p:nvSpPr>
          <p:cNvPr id="2" name="1 - Τίτλος"/>
          <p:cNvSpPr>
            <a:spLocks noGrp="1"/>
          </p:cNvSpPr>
          <p:nvPr>
            <p:ph type="title"/>
          </p:nvPr>
        </p:nvSpPr>
        <p:spPr>
          <a:xfrm>
            <a:off x="0" y="332656"/>
            <a:ext cx="9231560" cy="1054394"/>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Ο </a:t>
            </a:r>
            <a:r>
              <a:rPr lang="el-GR" sz="36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εκπαιδευτικοσ</a:t>
            </a:r>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να </a:t>
            </a:r>
            <a:r>
              <a:rPr lang="el-GR" sz="36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αντιμετωπιζει</a:t>
            </a:r>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36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καθε</a:t>
            </a:r>
            <a:r>
              <a:rPr lang="el-GR" sz="36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el-GR" sz="36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l-GR" sz="36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παιδι</a:t>
            </a:r>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36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ωσ</a:t>
            </a:r>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36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ξεχωριστη</a:t>
            </a:r>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36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προσωπικοτητα</a:t>
            </a:r>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endParaRPr lang="el-GR" sz="36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916832"/>
            <a:ext cx="8229600" cy="5112568"/>
          </a:xfrm>
        </p:spPr>
        <p:txBody>
          <a:bodyPr>
            <a:normAutofit/>
          </a:bodyPr>
          <a:lstStyle/>
          <a:p>
            <a:pPr lvl="0" algn="just"/>
            <a:r>
              <a:rPr lang="el-GR" sz="2400" dirty="0" smtClean="0"/>
              <a:t>Τα παιδιά περιμένουν αμέσως ο δάσκαλος να διορθώσει το φυλλάδιο, την έκθεση, το διαγώνισμα για να έχει ανατροφοδότηση. Διαφορετικά χάνουν το ενδιαφέρον τους. Δεν έχει νόημα να κάνει εργασίες ένας μαθητής, αν αυτές μένουν αδιόρθωτες. </a:t>
            </a:r>
          </a:p>
          <a:p>
            <a:pPr lvl="0" algn="just"/>
            <a:r>
              <a:rPr lang="el-GR" sz="2400" dirty="0" smtClean="0"/>
              <a:t>Τα παιδιά χαίρονται για το αστεράκι, ενθουσιάζονται από τα σχόλια του δασκάλου και είναι περήφανα για τα επιτεύγματά τους.</a:t>
            </a:r>
          </a:p>
          <a:p>
            <a:pPr lvl="0" algn="just"/>
            <a:r>
              <a:rPr lang="el-GR" sz="2400" dirty="0" smtClean="0"/>
              <a:t>Είναι σημαντικό να χρησιμοποιούνται ποικίλα είδη εργασιών και διαφορετικοί τρόποι αξιολόγησης.</a:t>
            </a:r>
          </a:p>
          <a:p>
            <a:endParaRPr lang="el-GR" sz="2400" dirty="0"/>
          </a:p>
        </p:txBody>
      </p:sp>
      <p:sp>
        <p:nvSpPr>
          <p:cNvPr id="2" name="1 - Τίτλος"/>
          <p:cNvSpPr>
            <a:spLocks noGrp="1"/>
          </p:cNvSpPr>
          <p:nvPr>
            <p:ph type="title"/>
          </p:nvPr>
        </p:nvSpPr>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l-GR" sz="44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Διορθωση</a:t>
            </a:r>
            <a:r>
              <a:rPr lang="el-GR" sz="44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44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εργασιων</a:t>
            </a:r>
            <a:r>
              <a:rPr lang="el-GR" sz="44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endParaRPr lang="el-GR" sz="44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250"/>
                                        <p:tgtEl>
                                          <p:spTgt spid="3">
                                            <p:txEl>
                                              <p:pRg st="0" end="0"/>
                                            </p:txEl>
                                          </p:spTgt>
                                        </p:tgtEl>
                                      </p:cBhvr>
                                    </p:animEffect>
                                    <p:anim calcmode="lin" valueType="num">
                                      <p:cBhvr>
                                        <p:cTn id="12"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25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anim calcmode="lin" valueType="num">
                                      <p:cBhvr>
                                        <p:cTn id="18" dur="1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250"/>
                                        <p:tgtEl>
                                          <p:spTgt spid="3">
                                            <p:txEl>
                                              <p:pRg st="2" end="2"/>
                                            </p:txEl>
                                          </p:spTgt>
                                        </p:tgtEl>
                                      </p:cBhvr>
                                    </p:animEffect>
                                    <p:anim calcmode="lin" valueType="num">
                                      <p:cBhvr>
                                        <p:cTn id="25"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916832"/>
            <a:ext cx="8407893" cy="4407408"/>
          </a:xfrm>
        </p:spPr>
        <p:txBody>
          <a:bodyPr>
            <a:normAutofit fontScale="62500" lnSpcReduction="20000"/>
          </a:bodyPr>
          <a:lstStyle/>
          <a:p>
            <a:pPr lvl="0">
              <a:lnSpc>
                <a:spcPct val="170000"/>
              </a:lnSpc>
            </a:pPr>
            <a:r>
              <a:rPr lang="el-GR" sz="3700" dirty="0" smtClean="0">
                <a:cs typeface="Angsana New" panose="02020603050405020304" pitchFamily="18" charset="-34"/>
              </a:rPr>
              <a:t>Ο δάσκαλος που διαθέτει φαντασία ποτέ δεν επαναλαμβάνει τον εαυτό του. Συνεχώς θέλει να προσφέρει ερεθίσματα, ανανεώνει τις πινακίδες του με εργασίες των παιδιών,  ενδιαφέρεται για την αίθουσα που έχει, φέρνει καλεσμένους στην τάξη για να μιλήσουν στα παιδιά, γεννά συνεχώς ιδέες και γενικά  κρατά σε εγρήγορση το ενδιαφέρον των μαθητών του.</a:t>
            </a:r>
          </a:p>
          <a:p>
            <a:endParaRPr lang="el-GR" dirty="0" smtClean="0"/>
          </a:p>
          <a:p>
            <a:endParaRPr lang="el-GR" dirty="0"/>
          </a:p>
        </p:txBody>
      </p:sp>
      <p:sp>
        <p:nvSpPr>
          <p:cNvPr id="2" name="1 - Τίτλος"/>
          <p:cNvSpPr>
            <a:spLocks noGrp="1"/>
          </p:cNvSpPr>
          <p:nvPr>
            <p:ph type="title"/>
          </p:nvPr>
        </p:nvSpPr>
        <p:spPr>
          <a:xfrm>
            <a:off x="395536" y="260648"/>
            <a:ext cx="8381260" cy="1054394"/>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Ο </a:t>
            </a:r>
            <a:r>
              <a:rPr lang="el-GR" sz="36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εκπαιδευτικοσ</a:t>
            </a:r>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να </a:t>
            </a:r>
            <a:r>
              <a:rPr lang="el-GR" sz="36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διαθετει</a:t>
            </a:r>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3600" b="1"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φαντασια</a:t>
            </a:r>
            <a:r>
              <a:rPr lang="el-GR" sz="3600" b="1"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endParaRPr lang="el-GR" sz="3600" b="1"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TotalTime>
  <Words>616</Words>
  <Application>Microsoft Office PowerPoint</Application>
  <PresentationFormat>On-screen Show (4:3)</PresentationFormat>
  <Paragraphs>85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Grid</vt:lpstr>
      <vt:lpstr>Οδηγοσ επιβιωσησ εκπαιδευτικΟΥ                   Δ. ΜΙΚΕΛΛΙΔΗΣ          ΕΔΕ</vt:lpstr>
      <vt:lpstr>ΕΚΠΑΙΔΕΥΤΙΚΟΣ</vt:lpstr>
      <vt:lpstr>Eνθουσιωδεισ  εκπαιδευτικοι ειναι εκεινοι που…</vt:lpstr>
      <vt:lpstr>Ο εκπ/κοσ που προετοιμαζεται …</vt:lpstr>
      <vt:lpstr>Ο εκπαιδευτικοσ να εχει χιουμορ…</vt:lpstr>
      <vt:lpstr>Ο εκπαιδευτικοσ να ειναι δικαιοσ</vt:lpstr>
      <vt:lpstr>Ο εκπαιδευτικοσ να αντιμετωπιζει καθε παιδι ωσ ξεχωριστη προσωπικοτητα  …</vt:lpstr>
      <vt:lpstr>Διορθωση εργασιων…</vt:lpstr>
      <vt:lpstr>Ο εκπαιδευτικοσ να διαθετει φαντασια…</vt:lpstr>
      <vt:lpstr>Εισαι το παραδειγμα του…</vt:lpstr>
      <vt:lpstr>Slide 11</vt:lpstr>
      <vt:lpstr>ΣΧΟΛΙΚΗ ΚΟΙΝΟΤΗΤΑ</vt:lpstr>
      <vt:lpstr>Slide 13</vt:lpstr>
      <vt:lpstr>ΣΧΕΣΗ ΜΕ ΓΟΝΕΙΣ</vt:lpstr>
      <vt:lpstr>ΑΠΟΦΕΥΓΩ</vt:lpstr>
      <vt:lpstr>ΠΡΟΣΕΧΩ</vt:lpstr>
      <vt:lpstr>ΑΝΤΙΜΕΤΩΠΙΖΩ ΤΟ ΑΓΧΟΣ</vt:lpstr>
      <vt:lpstr> Να λεσ στον εαυτο σου οτι μπορεισ να τα              καταφερεισ και να τον ανταμειβεισ.    Να μην  εχεισ υπερβολικεσ απαιτησεισ απο τον εαυτο σου.  Πεσ στον εαυτο σου οτι το εχεισ καταφερει στο παρελθον και μπορεισ να το κανεισ και τωρα.   Να εχεισ εμπιστοσυνη στον εαυτο σου και να εισαι αισιοδοξοσ.  Να ενθαρρυνεισ τουσ συναδελφουσ σου να μοιραζονται τα συναισθηματα τουσ.  Να αντιμετωπιζεισ με χιουμορ την εργασια σου.</vt:lpstr>
      <vt:lpstr>Ευχαριστω για την προσοχη σασ!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ΕΚΠΑΙΔΕΥΤΙΚΟΣ</dc:title>
  <dc:creator>User</dc:creator>
  <cp:lastModifiedBy>User</cp:lastModifiedBy>
  <cp:revision>54</cp:revision>
  <dcterms:created xsi:type="dcterms:W3CDTF">2014-08-14T17:34:13Z</dcterms:created>
  <dcterms:modified xsi:type="dcterms:W3CDTF">2014-09-03T09:15:26Z</dcterms:modified>
</cp:coreProperties>
</file>