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90" r:id="rId4"/>
    <p:sldId id="258" r:id="rId5"/>
    <p:sldId id="259" r:id="rId6"/>
    <p:sldId id="260" r:id="rId7"/>
    <p:sldId id="261" r:id="rId8"/>
    <p:sldId id="262" r:id="rId9"/>
    <p:sldId id="263" r:id="rId10"/>
    <p:sldId id="264" r:id="rId11"/>
    <p:sldId id="265" r:id="rId12"/>
    <p:sldId id="266" r:id="rId13"/>
    <p:sldId id="276" r:id="rId14"/>
    <p:sldId id="277" r:id="rId15"/>
    <p:sldId id="267" r:id="rId16"/>
    <p:sldId id="268" r:id="rId17"/>
    <p:sldId id="269" r:id="rId18"/>
    <p:sldId id="270" r:id="rId19"/>
    <p:sldId id="271" r:id="rId20"/>
    <p:sldId id="272" r:id="rId21"/>
    <p:sldId id="273" r:id="rId22"/>
    <p:sldId id="274" r:id="rId23"/>
    <p:sldId id="275" r:id="rId24"/>
    <p:sldId id="278" r:id="rId25"/>
    <p:sldId id="291" r:id="rId26"/>
    <p:sldId id="279" r:id="rId27"/>
    <p:sldId id="280" r:id="rId28"/>
    <p:sldId id="281" r:id="rId29"/>
    <p:sldId id="282" r:id="rId30"/>
    <p:sldId id="283" r:id="rId31"/>
    <p:sldId id="284" r:id="rId32"/>
    <p:sldId id="285" r:id="rId33"/>
    <p:sldId id="286" r:id="rId34"/>
    <p:sldId id="287" r:id="rId35"/>
    <p:sldId id="288" r:id="rId36"/>
    <p:sldId id="293" r:id="rId37"/>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7 - Ορθογώνιο"/>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9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12" name="11 - Τίτλος"/>
          <p:cNvSpPr>
            <a:spLocks noGrp="1"/>
          </p:cNvSpPr>
          <p:nvPr>
            <p:ph type="ctrTitle"/>
          </p:nvPr>
        </p:nvSpPr>
        <p:spPr>
          <a:xfrm>
            <a:off x="3366868" y="533400"/>
            <a:ext cx="5105400" cy="2868168"/>
          </a:xfrm>
        </p:spPr>
        <p:txBody>
          <a:bodyPr>
            <a:noAutofit/>
          </a:bodyPr>
          <a:lstStyle>
            <a:lvl1pPr algn="r">
              <a:defRPr sz="4200" b="1"/>
            </a:lvl1pPr>
            <a:extLst/>
          </a:lstStyle>
          <a:p>
            <a:r>
              <a:rPr lang="el-GR" smtClean="0"/>
              <a:t>Kλικ για επεξεργασία του τίτλου</a:t>
            </a:r>
            <a:endParaRPr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6" name="30 - Θέση ημερομηνίας"/>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7F890C76-C0AE-487D-BFB0-FEC7E65A9145}" type="datetimeFigureOut">
              <a:rPr lang="el-GR"/>
              <a:pPr>
                <a:defRPr/>
              </a:pPr>
              <a:t>2/7/2015</a:t>
            </a:fld>
            <a:endParaRPr lang="el-GR"/>
          </a:p>
        </p:txBody>
      </p:sp>
      <p:sp>
        <p:nvSpPr>
          <p:cNvPr id="7" name="17 - Θέση υποσέλιδου"/>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l-GR"/>
          </a:p>
        </p:txBody>
      </p:sp>
      <p:sp>
        <p:nvSpPr>
          <p:cNvPr id="8" name="28 - Θέση αριθμού διαφάνειας"/>
          <p:cNvSpPr>
            <a:spLocks noGrp="1"/>
          </p:cNvSpPr>
          <p:nvPr>
            <p:ph type="sldNum" sz="quarter" idx="12"/>
          </p:nvPr>
        </p:nvSpPr>
        <p:spPr>
          <a:xfrm>
            <a:off x="7880350" y="6556375"/>
            <a:ext cx="588963" cy="228600"/>
          </a:xfrm>
        </p:spPr>
        <p:txBody>
          <a:bodyPr/>
          <a:lstStyle>
            <a:lvl1pPr>
              <a:defRPr smtClean="0">
                <a:solidFill>
                  <a:srgbClr val="FFFFFF"/>
                </a:solidFill>
              </a:defRPr>
            </a:lvl1pPr>
          </a:lstStyle>
          <a:p>
            <a:pPr>
              <a:defRPr/>
            </a:pPr>
            <a:fld id="{AC33E358-FA3D-4FC6-B118-4BABE0BE3DD6}" type="slidenum">
              <a:rPr lang="el-GR" altLang="en-US"/>
              <a:pPr>
                <a:defRPr/>
              </a:pPr>
              <a:t>‹#›</a:t>
            </a:fld>
            <a:endParaRPr lang="el-GR" altLang="en-US"/>
          </a:p>
        </p:txBody>
      </p:sp>
    </p:spTree>
    <p:extLst>
      <p:ext uri="{BB962C8B-B14F-4D97-AF65-F5344CB8AC3E}">
        <p14:creationId xmlns:p14="http://schemas.microsoft.com/office/powerpoint/2010/main" val="168563430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451DB070-35E7-49D2-AF09-60AF6E58CAA6}" type="datetimeFigureOut">
              <a:rPr lang="el-GR"/>
              <a:pPr>
                <a:defRPr/>
              </a:pPr>
              <a:t>2/7/2015</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6F89314C-0BEC-4FE5-8232-53075616DBA9}" type="slidenum">
              <a:rPr lang="el-GR" altLang="en-US"/>
              <a:pPr>
                <a:defRPr/>
              </a:pPr>
              <a:t>‹#›</a:t>
            </a:fld>
            <a:endParaRPr lang="el-GR" altLang="en-US"/>
          </a:p>
        </p:txBody>
      </p:sp>
    </p:spTree>
    <p:extLst>
      <p:ext uri="{BB962C8B-B14F-4D97-AF65-F5344CB8AC3E}">
        <p14:creationId xmlns:p14="http://schemas.microsoft.com/office/powerpoint/2010/main" val="160404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a:xfrm>
            <a:off x="4243388" y="6557963"/>
            <a:ext cx="2001837" cy="227012"/>
          </a:xfrm>
        </p:spPr>
        <p:txBody>
          <a:bodyPr/>
          <a:lstStyle>
            <a:lvl1pPr>
              <a:defRPr/>
            </a:lvl1pPr>
            <a:extLst/>
          </a:lstStyle>
          <a:p>
            <a:pPr>
              <a:defRPr/>
            </a:pPr>
            <a:fld id="{645D96B1-CFF0-4D2E-A603-9E9B247E72A2}" type="datetimeFigureOut">
              <a:rPr lang="el-GR"/>
              <a:pPr>
                <a:defRPr/>
              </a:pPr>
              <a:t>2/7/2015</a:t>
            </a:fld>
            <a:endParaRPr lang="el-GR"/>
          </a:p>
        </p:txBody>
      </p:sp>
      <p:sp>
        <p:nvSpPr>
          <p:cNvPr id="5" name="4 - Θέση υποσέλιδου"/>
          <p:cNvSpPr>
            <a:spLocks noGrp="1"/>
          </p:cNvSpPr>
          <p:nvPr>
            <p:ph type="ftr" sz="quarter" idx="11"/>
          </p:nvPr>
        </p:nvSpPr>
        <p:spPr>
          <a:xfrm>
            <a:off x="457200" y="6556375"/>
            <a:ext cx="3657600" cy="228600"/>
          </a:xfrm>
        </p:spPr>
        <p:txBody>
          <a:bodyPr/>
          <a:lstStyle>
            <a:lvl1pPr>
              <a:defRPr/>
            </a:lvl1pPr>
            <a:extLst/>
          </a:lstStyle>
          <a:p>
            <a:pPr>
              <a:defRPr/>
            </a:pPr>
            <a:endParaRPr lang="el-GR"/>
          </a:p>
        </p:txBody>
      </p:sp>
      <p:sp>
        <p:nvSpPr>
          <p:cNvPr id="6" name="5 - Θέση αριθμού διαφάνειας"/>
          <p:cNvSpPr>
            <a:spLocks noGrp="1"/>
          </p:cNvSpPr>
          <p:nvPr>
            <p:ph type="sldNum" sz="quarter" idx="12"/>
          </p:nvPr>
        </p:nvSpPr>
        <p:spPr>
          <a:xfrm>
            <a:off x="6254750" y="6553200"/>
            <a:ext cx="587375" cy="228600"/>
          </a:xfrm>
        </p:spPr>
        <p:txBody>
          <a:bodyPr/>
          <a:lstStyle>
            <a:lvl1pPr>
              <a:defRPr smtClean="0"/>
            </a:lvl1pPr>
          </a:lstStyle>
          <a:p>
            <a:pPr>
              <a:defRPr/>
            </a:pPr>
            <a:fld id="{A93E357A-B7F6-47A1-97F3-0E4BC7D09EE3}" type="slidenum">
              <a:rPr lang="el-GR" altLang="en-US"/>
              <a:pPr>
                <a:defRPr/>
              </a:pPr>
              <a:t>‹#›</a:t>
            </a:fld>
            <a:endParaRPr lang="el-GR" altLang="en-US"/>
          </a:p>
        </p:txBody>
      </p:sp>
    </p:spTree>
    <p:extLst>
      <p:ext uri="{BB962C8B-B14F-4D97-AF65-F5344CB8AC3E}">
        <p14:creationId xmlns:p14="http://schemas.microsoft.com/office/powerpoint/2010/main" val="96574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6 - Θέση ημερομηνίας"/>
          <p:cNvSpPr>
            <a:spLocks noGrp="1"/>
          </p:cNvSpPr>
          <p:nvPr>
            <p:ph type="dt" sz="half" idx="10"/>
          </p:nvPr>
        </p:nvSpPr>
        <p:spPr/>
        <p:txBody>
          <a:bodyPr/>
          <a:lstStyle>
            <a:lvl1pPr>
              <a:defRPr/>
            </a:lvl1pPr>
          </a:lstStyle>
          <a:p>
            <a:pPr>
              <a:defRPr/>
            </a:pPr>
            <a:fld id="{F7893DB0-7A7D-4051-BE2C-6F4A27BBC3DE}" type="datetimeFigureOut">
              <a:rPr lang="el-GR"/>
              <a:pPr>
                <a:defRPr/>
              </a:pPr>
              <a:t>2/7/2015</a:t>
            </a:fld>
            <a:endParaRPr lang="el-GR"/>
          </a:p>
        </p:txBody>
      </p:sp>
      <p:sp>
        <p:nvSpPr>
          <p:cNvPr id="5" name="3 - Θέση υποσέλιδου"/>
          <p:cNvSpPr>
            <a:spLocks noGrp="1"/>
          </p:cNvSpPr>
          <p:nvPr>
            <p:ph type="ftr" sz="quarter" idx="11"/>
          </p:nvPr>
        </p:nvSpPr>
        <p:spPr/>
        <p:txBody>
          <a:bodyPr/>
          <a:lstStyle>
            <a:lvl1pPr>
              <a:defRPr/>
            </a:lvl1pPr>
          </a:lstStyle>
          <a:p>
            <a:pPr>
              <a:defRPr/>
            </a:pPr>
            <a:endParaRPr lang="el-GR"/>
          </a:p>
        </p:txBody>
      </p:sp>
      <p:sp>
        <p:nvSpPr>
          <p:cNvPr id="6" name="15 - Θέση αριθμού διαφάνειας"/>
          <p:cNvSpPr>
            <a:spLocks noGrp="1"/>
          </p:cNvSpPr>
          <p:nvPr>
            <p:ph type="sldNum" sz="quarter" idx="12"/>
          </p:nvPr>
        </p:nvSpPr>
        <p:spPr/>
        <p:txBody>
          <a:bodyPr/>
          <a:lstStyle>
            <a:lvl1pPr>
              <a:defRPr/>
            </a:lvl1pPr>
          </a:lstStyle>
          <a:p>
            <a:pPr>
              <a:defRPr/>
            </a:pPr>
            <a:fld id="{38D63039-0E12-4061-BD71-5843610A86AE}" type="slidenum">
              <a:rPr lang="el-GR" altLang="en-US"/>
              <a:pPr>
                <a:defRPr/>
              </a:pPr>
              <a:t>‹#›</a:t>
            </a:fld>
            <a:endParaRPr lang="el-GR" altLang="en-US"/>
          </a:p>
        </p:txBody>
      </p:sp>
    </p:spTree>
    <p:extLst>
      <p:ext uri="{BB962C8B-B14F-4D97-AF65-F5344CB8AC3E}">
        <p14:creationId xmlns:p14="http://schemas.microsoft.com/office/powerpoint/2010/main" val="250841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anchor="t"/>
          <a:lstStyle>
            <a:lvl1pPr algn="r">
              <a:buNone/>
              <a:defRPr sz="4200" b="1" cap="all"/>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6412C475-E58E-42D3-8156-ACD9E6DDC987}" type="datetimeFigureOut">
              <a:rPr lang="el-GR"/>
              <a:pPr>
                <a:defRPr/>
              </a:pPr>
              <a:t>2/7/2015</a:t>
            </a:fld>
            <a:endParaRPr lang="el-GR"/>
          </a:p>
        </p:txBody>
      </p:sp>
      <p:sp>
        <p:nvSpPr>
          <p:cNvPr id="5" name="4 - Θέση υποσέλιδου"/>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l-GR"/>
          </a:p>
        </p:txBody>
      </p:sp>
      <p:sp>
        <p:nvSpPr>
          <p:cNvPr id="6" name="5 - Θέση αριθμού διαφάνειας"/>
          <p:cNvSpPr>
            <a:spLocks noGrp="1"/>
          </p:cNvSpPr>
          <p:nvPr>
            <p:ph type="sldNum" sz="quarter" idx="12"/>
          </p:nvPr>
        </p:nvSpPr>
        <p:spPr>
          <a:xfrm>
            <a:off x="6734175" y="6554788"/>
            <a:ext cx="587375" cy="228600"/>
          </a:xfrm>
        </p:spPr>
        <p:txBody>
          <a:bodyPr/>
          <a:lstStyle>
            <a:lvl1pPr>
              <a:defRPr smtClean="0"/>
            </a:lvl1pPr>
          </a:lstStyle>
          <a:p>
            <a:pPr>
              <a:defRPr/>
            </a:pPr>
            <a:fld id="{0D93AD76-6622-4E0F-8008-2A1C05C62E39}" type="slidenum">
              <a:rPr lang="el-GR" altLang="en-US"/>
              <a:pPr>
                <a:defRPr/>
              </a:pPr>
              <a:t>‹#›</a:t>
            </a:fld>
            <a:endParaRPr lang="el-GR" altLang="en-US"/>
          </a:p>
        </p:txBody>
      </p:sp>
    </p:spTree>
    <p:extLst>
      <p:ext uri="{BB962C8B-B14F-4D97-AF65-F5344CB8AC3E}">
        <p14:creationId xmlns:p14="http://schemas.microsoft.com/office/powerpoint/2010/main" val="220215614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70A656A8-CB41-419B-AE49-1957CFECA819}" type="datetimeFigureOut">
              <a:rPr lang="el-GR"/>
              <a:pPr>
                <a:defRPr/>
              </a:pPr>
              <a:t>2/7/2015</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29D2EE18-56D1-4CBF-9D40-6F43863D4BE5}" type="slidenum">
              <a:rPr lang="el-GR" altLang="en-US"/>
              <a:pPr>
                <a:defRPr/>
              </a:pPr>
              <a:t>‹#›</a:t>
            </a:fld>
            <a:endParaRPr lang="el-GR" altLang="en-US"/>
          </a:p>
        </p:txBody>
      </p:sp>
    </p:spTree>
    <p:extLst>
      <p:ext uri="{BB962C8B-B14F-4D97-AF65-F5344CB8AC3E}">
        <p14:creationId xmlns:p14="http://schemas.microsoft.com/office/powerpoint/2010/main" val="153299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26 - Θέση ημερομηνίας"/>
          <p:cNvSpPr>
            <a:spLocks noGrp="1"/>
          </p:cNvSpPr>
          <p:nvPr>
            <p:ph type="dt" sz="half" idx="10"/>
          </p:nvPr>
        </p:nvSpPr>
        <p:spPr/>
        <p:txBody>
          <a:bodyPr/>
          <a:lstStyle>
            <a:lvl1pPr>
              <a:defRPr/>
            </a:lvl1pPr>
          </a:lstStyle>
          <a:p>
            <a:pPr>
              <a:defRPr/>
            </a:pPr>
            <a:fld id="{62A276E3-5012-4985-AB43-93E0122D201E}" type="datetimeFigureOut">
              <a:rPr lang="el-GR"/>
              <a:pPr>
                <a:defRPr/>
              </a:pPr>
              <a:t>2/7/2015</a:t>
            </a:fld>
            <a:endParaRPr lang="el-GR"/>
          </a:p>
        </p:txBody>
      </p:sp>
      <p:sp>
        <p:nvSpPr>
          <p:cNvPr id="8" name="3 - Θέση υποσέλιδου"/>
          <p:cNvSpPr>
            <a:spLocks noGrp="1"/>
          </p:cNvSpPr>
          <p:nvPr>
            <p:ph type="ftr" sz="quarter" idx="11"/>
          </p:nvPr>
        </p:nvSpPr>
        <p:spPr/>
        <p:txBody>
          <a:bodyPr/>
          <a:lstStyle>
            <a:lvl1pPr>
              <a:defRPr/>
            </a:lvl1pPr>
          </a:lstStyle>
          <a:p>
            <a:pPr>
              <a:defRPr/>
            </a:pPr>
            <a:endParaRPr lang="el-GR"/>
          </a:p>
        </p:txBody>
      </p:sp>
      <p:sp>
        <p:nvSpPr>
          <p:cNvPr id="9" name="15 - Θέση αριθμού διαφάνειας"/>
          <p:cNvSpPr>
            <a:spLocks noGrp="1"/>
          </p:cNvSpPr>
          <p:nvPr>
            <p:ph type="sldNum" sz="quarter" idx="12"/>
          </p:nvPr>
        </p:nvSpPr>
        <p:spPr/>
        <p:txBody>
          <a:bodyPr/>
          <a:lstStyle>
            <a:lvl1pPr>
              <a:defRPr/>
            </a:lvl1pPr>
          </a:lstStyle>
          <a:p>
            <a:pPr>
              <a:defRPr/>
            </a:pPr>
            <a:fld id="{F1FC309F-103B-4E53-B993-6AC65E12F803}" type="slidenum">
              <a:rPr lang="el-GR" altLang="en-US"/>
              <a:pPr>
                <a:defRPr/>
              </a:pPr>
              <a:t>‹#›</a:t>
            </a:fld>
            <a:endParaRPr lang="el-GR" altLang="en-US"/>
          </a:p>
        </p:txBody>
      </p:sp>
    </p:spTree>
    <p:extLst>
      <p:ext uri="{BB962C8B-B14F-4D97-AF65-F5344CB8AC3E}">
        <p14:creationId xmlns:p14="http://schemas.microsoft.com/office/powerpoint/2010/main" val="11740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lang="el-GR" smtClean="0"/>
              <a:t>Kλικ για επεξεργασία του τίτλου</a:t>
            </a:r>
            <a:endParaRPr lang="en-US"/>
          </a:p>
        </p:txBody>
      </p:sp>
      <p:sp>
        <p:nvSpPr>
          <p:cNvPr id="3" name="26 - Θέση ημερομηνίας"/>
          <p:cNvSpPr>
            <a:spLocks noGrp="1"/>
          </p:cNvSpPr>
          <p:nvPr>
            <p:ph type="dt" sz="half" idx="10"/>
          </p:nvPr>
        </p:nvSpPr>
        <p:spPr/>
        <p:txBody>
          <a:bodyPr/>
          <a:lstStyle>
            <a:lvl1pPr>
              <a:defRPr/>
            </a:lvl1pPr>
          </a:lstStyle>
          <a:p>
            <a:pPr>
              <a:defRPr/>
            </a:pPr>
            <a:fld id="{36CD2F06-7700-4CC2-AFF7-F0DAD1E574BF}" type="datetimeFigureOut">
              <a:rPr lang="el-GR"/>
              <a:pPr>
                <a:defRPr/>
              </a:pPr>
              <a:t>2/7/2015</a:t>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15 - Θέση αριθμού διαφάνειας"/>
          <p:cNvSpPr>
            <a:spLocks noGrp="1"/>
          </p:cNvSpPr>
          <p:nvPr>
            <p:ph type="sldNum" sz="quarter" idx="12"/>
          </p:nvPr>
        </p:nvSpPr>
        <p:spPr/>
        <p:txBody>
          <a:bodyPr/>
          <a:lstStyle>
            <a:lvl1pPr>
              <a:defRPr/>
            </a:lvl1pPr>
          </a:lstStyle>
          <a:p>
            <a:pPr>
              <a:defRPr/>
            </a:pPr>
            <a:fld id="{A3A7C38A-DAC9-42D9-8275-5B84D07DB2C3}" type="slidenum">
              <a:rPr lang="el-GR" altLang="en-US"/>
              <a:pPr>
                <a:defRPr/>
              </a:pPr>
              <a:t>‹#›</a:t>
            </a:fld>
            <a:endParaRPr lang="el-GR" altLang="en-US"/>
          </a:p>
        </p:txBody>
      </p:sp>
    </p:spTree>
    <p:extLst>
      <p:ext uri="{BB962C8B-B14F-4D97-AF65-F5344CB8AC3E}">
        <p14:creationId xmlns:p14="http://schemas.microsoft.com/office/powerpoint/2010/main" val="199057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6 - Θέση ημερομηνίας"/>
          <p:cNvSpPr>
            <a:spLocks noGrp="1"/>
          </p:cNvSpPr>
          <p:nvPr>
            <p:ph type="dt" sz="half" idx="10"/>
          </p:nvPr>
        </p:nvSpPr>
        <p:spPr/>
        <p:txBody>
          <a:bodyPr/>
          <a:lstStyle>
            <a:lvl1pPr>
              <a:defRPr/>
            </a:lvl1pPr>
          </a:lstStyle>
          <a:p>
            <a:pPr>
              <a:defRPr/>
            </a:pPr>
            <a:fld id="{B464CAC3-6D8F-4C89-A9A1-F3407AD645DE}" type="datetimeFigureOut">
              <a:rPr lang="el-GR"/>
              <a:pPr>
                <a:defRPr/>
              </a:pPr>
              <a:t>2/7/2015</a:t>
            </a:fld>
            <a:endParaRPr lang="el-GR"/>
          </a:p>
        </p:txBody>
      </p:sp>
      <p:sp>
        <p:nvSpPr>
          <p:cNvPr id="3" name="3 - Θέση υποσέλιδου"/>
          <p:cNvSpPr>
            <a:spLocks noGrp="1"/>
          </p:cNvSpPr>
          <p:nvPr>
            <p:ph type="ftr" sz="quarter" idx="11"/>
          </p:nvPr>
        </p:nvSpPr>
        <p:spPr/>
        <p:txBody>
          <a:bodyPr/>
          <a:lstStyle>
            <a:lvl1pPr>
              <a:defRPr/>
            </a:lvl1pPr>
          </a:lstStyle>
          <a:p>
            <a:pPr>
              <a:defRPr/>
            </a:pPr>
            <a:endParaRPr lang="el-GR"/>
          </a:p>
        </p:txBody>
      </p:sp>
      <p:sp>
        <p:nvSpPr>
          <p:cNvPr id="4" name="15 - Θέση αριθμού διαφάνειας"/>
          <p:cNvSpPr>
            <a:spLocks noGrp="1"/>
          </p:cNvSpPr>
          <p:nvPr>
            <p:ph type="sldNum" sz="quarter" idx="12"/>
          </p:nvPr>
        </p:nvSpPr>
        <p:spPr/>
        <p:txBody>
          <a:bodyPr/>
          <a:lstStyle>
            <a:lvl1pPr>
              <a:defRPr/>
            </a:lvl1pPr>
          </a:lstStyle>
          <a:p>
            <a:pPr>
              <a:defRPr/>
            </a:pPr>
            <a:fld id="{86F61619-EF7A-4679-ACC8-E8EC8F869D0E}" type="slidenum">
              <a:rPr lang="el-GR" altLang="en-US"/>
              <a:pPr>
                <a:defRPr/>
              </a:pPr>
              <a:t>‹#›</a:t>
            </a:fld>
            <a:endParaRPr lang="el-GR" altLang="en-US"/>
          </a:p>
        </p:txBody>
      </p:sp>
    </p:spTree>
    <p:extLst>
      <p:ext uri="{BB962C8B-B14F-4D97-AF65-F5344CB8AC3E}">
        <p14:creationId xmlns:p14="http://schemas.microsoft.com/office/powerpoint/2010/main" val="194342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6 - Θέση ημερομηνίας"/>
          <p:cNvSpPr>
            <a:spLocks noGrp="1"/>
          </p:cNvSpPr>
          <p:nvPr>
            <p:ph type="dt" sz="half" idx="10"/>
          </p:nvPr>
        </p:nvSpPr>
        <p:spPr/>
        <p:txBody>
          <a:bodyPr/>
          <a:lstStyle>
            <a:lvl1pPr>
              <a:defRPr/>
            </a:lvl1pPr>
          </a:lstStyle>
          <a:p>
            <a:pPr>
              <a:defRPr/>
            </a:pPr>
            <a:fld id="{4E80690A-4AE5-4CF5-934C-467E791AFBD9}" type="datetimeFigureOut">
              <a:rPr lang="el-GR"/>
              <a:pPr>
                <a:defRPr/>
              </a:pPr>
              <a:t>2/7/2015</a:t>
            </a:fld>
            <a:endParaRPr lang="el-GR"/>
          </a:p>
        </p:txBody>
      </p:sp>
      <p:sp>
        <p:nvSpPr>
          <p:cNvPr id="6" name="3 - Θέση υποσέλιδου"/>
          <p:cNvSpPr>
            <a:spLocks noGrp="1"/>
          </p:cNvSpPr>
          <p:nvPr>
            <p:ph type="ftr" sz="quarter" idx="11"/>
          </p:nvPr>
        </p:nvSpPr>
        <p:spPr/>
        <p:txBody>
          <a:bodyPr/>
          <a:lstStyle>
            <a:lvl1pPr>
              <a:defRPr/>
            </a:lvl1pPr>
          </a:lstStyle>
          <a:p>
            <a:pPr>
              <a:defRPr/>
            </a:pPr>
            <a:endParaRPr lang="el-GR"/>
          </a:p>
        </p:txBody>
      </p:sp>
      <p:sp>
        <p:nvSpPr>
          <p:cNvPr id="7" name="15 - Θέση αριθμού διαφάνειας"/>
          <p:cNvSpPr>
            <a:spLocks noGrp="1"/>
          </p:cNvSpPr>
          <p:nvPr>
            <p:ph type="sldNum" sz="quarter" idx="12"/>
          </p:nvPr>
        </p:nvSpPr>
        <p:spPr/>
        <p:txBody>
          <a:bodyPr/>
          <a:lstStyle>
            <a:lvl1pPr>
              <a:defRPr/>
            </a:lvl1pPr>
          </a:lstStyle>
          <a:p>
            <a:pPr>
              <a:defRPr/>
            </a:pPr>
            <a:fld id="{190CF7A5-633B-40FD-BC83-6CE3235B5699}" type="slidenum">
              <a:rPr lang="el-GR" altLang="en-US"/>
              <a:pPr>
                <a:defRPr/>
              </a:pPr>
              <a:t>‹#›</a:t>
            </a:fld>
            <a:endParaRPr lang="el-GR" altLang="en-US"/>
          </a:p>
        </p:txBody>
      </p:sp>
    </p:spTree>
    <p:extLst>
      <p:ext uri="{BB962C8B-B14F-4D97-AF65-F5344CB8AC3E}">
        <p14:creationId xmlns:p14="http://schemas.microsoft.com/office/powerpoint/2010/main" val="147110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7 - Ορθογώνιο"/>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9 - Ορθογώνιο"/>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2" name="1 - Τίτλος"/>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l-GR" smtClean="0"/>
              <a:t>Kλικ για επεξεργασία του τίτλου</a:t>
            </a:r>
            <a:endParaRPr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7" name="4 - Θέση ημερομηνίας"/>
          <p:cNvSpPr>
            <a:spLocks noGrp="1"/>
          </p:cNvSpPr>
          <p:nvPr>
            <p:ph type="dt" sz="half" idx="10"/>
          </p:nvPr>
        </p:nvSpPr>
        <p:spPr/>
        <p:txBody>
          <a:bodyPr/>
          <a:lstStyle>
            <a:lvl1pPr>
              <a:defRPr/>
            </a:lvl1pPr>
            <a:extLst/>
          </a:lstStyle>
          <a:p>
            <a:pPr>
              <a:defRPr/>
            </a:pPr>
            <a:fld id="{34AD4FA4-CCFB-42DA-B86A-BA24D993EEAE}" type="datetimeFigureOut">
              <a:rPr lang="el-GR"/>
              <a:pPr>
                <a:defRPr/>
              </a:pPr>
              <a:t>2/7/2015</a:t>
            </a:fld>
            <a:endParaRPr lang="el-GR"/>
          </a:p>
        </p:txBody>
      </p:sp>
      <p:sp>
        <p:nvSpPr>
          <p:cNvPr id="8" name="5 - Θέση υποσέλιδου"/>
          <p:cNvSpPr>
            <a:spLocks noGrp="1"/>
          </p:cNvSpPr>
          <p:nvPr>
            <p:ph type="ftr" sz="quarter" idx="11"/>
          </p:nvPr>
        </p:nvSpPr>
        <p:spPr/>
        <p:txBody>
          <a:bodyPr/>
          <a:lstStyle>
            <a:lvl1pPr>
              <a:defRPr/>
            </a:lvl1pPr>
            <a:extLst/>
          </a:lstStyle>
          <a:p>
            <a:pPr>
              <a:defRPr/>
            </a:pPr>
            <a:endParaRPr lang="el-GR"/>
          </a:p>
        </p:txBody>
      </p:sp>
      <p:sp>
        <p:nvSpPr>
          <p:cNvPr id="9" name="6 - Θέση αριθμού διαφάνειας"/>
          <p:cNvSpPr>
            <a:spLocks noGrp="1"/>
          </p:cNvSpPr>
          <p:nvPr>
            <p:ph type="sldNum" sz="quarter" idx="12"/>
          </p:nvPr>
        </p:nvSpPr>
        <p:spPr/>
        <p:txBody>
          <a:bodyPr/>
          <a:lstStyle>
            <a:lvl1pPr>
              <a:defRPr smtClean="0"/>
            </a:lvl1pPr>
          </a:lstStyle>
          <a:p>
            <a:pPr>
              <a:defRPr/>
            </a:pPr>
            <a:fld id="{94FAA2C1-C6A3-46F3-BF70-8DDBE8189930}" type="slidenum">
              <a:rPr lang="el-GR" altLang="en-US"/>
              <a:pPr>
                <a:defRPr/>
              </a:pPr>
              <a:t>‹#›</a:t>
            </a:fld>
            <a:endParaRPr lang="el-GR" altLang="en-US"/>
          </a:p>
        </p:txBody>
      </p:sp>
    </p:spTree>
    <p:extLst>
      <p:ext uri="{BB962C8B-B14F-4D97-AF65-F5344CB8AC3E}">
        <p14:creationId xmlns:p14="http://schemas.microsoft.com/office/powerpoint/2010/main" val="12590962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3" name="2 - Θέση τίτλου"/>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l-GR" smtClean="0"/>
              <a:t>Kλικ για επεξεργασία του τίτλου</a:t>
            </a:r>
            <a:endParaRPr lang="en-US"/>
          </a:p>
        </p:txBody>
      </p:sp>
      <p:sp>
        <p:nvSpPr>
          <p:cNvPr id="1030" name="30 - Θέση κειμένου"/>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Kλικ για επεξεργασία των στυλ του υποδείγματος</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endParaRPr lang="en-US" altLang="en-US" smtClean="0"/>
          </a:p>
        </p:txBody>
      </p:sp>
      <p:sp>
        <p:nvSpPr>
          <p:cNvPr id="27" name="26 - Θέση ημερομηνίας"/>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88C2E906-A952-4318-B59A-2CFECBEC1CA2}" type="datetimeFigureOut">
              <a:rPr lang="el-GR"/>
              <a:pPr>
                <a:defRPr/>
              </a:pPr>
              <a:t>2/7/2015</a:t>
            </a:fld>
            <a:endParaRPr lang="el-GR"/>
          </a:p>
        </p:txBody>
      </p:sp>
      <p:sp>
        <p:nvSpPr>
          <p:cNvPr id="4" name="3 - Θέση υποσέλιδου"/>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l-GR"/>
          </a:p>
        </p:txBody>
      </p:sp>
      <p:sp>
        <p:nvSpPr>
          <p:cNvPr id="16" name="15 - Θέση αριθμού διαφάνειας"/>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smtClean="0">
                <a:solidFill>
                  <a:schemeClr val="tx2"/>
                </a:solidFill>
                <a:latin typeface="Trebuchet MS" panose="020B0603020202020204" pitchFamily="34" charset="0"/>
              </a:defRPr>
            </a:lvl1pPr>
          </a:lstStyle>
          <a:p>
            <a:pPr>
              <a:defRPr/>
            </a:pPr>
            <a:fld id="{7542CFDC-28CB-4921-AB3B-0B13FE578396}"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3869" r:id="rId1"/>
    <p:sldLayoutId id="2147483862" r:id="rId2"/>
    <p:sldLayoutId id="2147483870" r:id="rId3"/>
    <p:sldLayoutId id="2147483863" r:id="rId4"/>
    <p:sldLayoutId id="2147483864" r:id="rId5"/>
    <p:sldLayoutId id="2147483865" r:id="rId6"/>
    <p:sldLayoutId id="2147483866" r:id="rId7"/>
    <p:sldLayoutId id="2147483867" r:id="rId8"/>
    <p:sldLayoutId id="2147483871" r:id="rId9"/>
    <p:sldLayoutId id="2147483868" r:id="rId10"/>
    <p:sldLayoutId id="2147483872"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eaLnBrk="1" fontAlgn="auto" hangingPunct="1">
              <a:spcAft>
                <a:spcPts val="0"/>
              </a:spcAft>
              <a:defRPr/>
            </a:pPr>
            <a:r>
              <a:rPr lang="el-GR" dirty="0" smtClean="0"/>
              <a:t>ΚΑΛΛΙΕΡΓΩΝΤΑΣ ΑΥΤΟΠΕΠΟΙΘΗΣΗ ΣΤΑ ΠΑΙΔΙΑ  </a:t>
            </a:r>
            <a:endParaRPr lang="el-GR" dirty="0"/>
          </a:p>
        </p:txBody>
      </p:sp>
      <p:sp>
        <p:nvSpPr>
          <p:cNvPr id="6147" name="2 - Υπότιτλος"/>
          <p:cNvSpPr>
            <a:spLocks noGrp="1"/>
          </p:cNvSpPr>
          <p:nvPr>
            <p:ph type="subTitle" idx="1"/>
          </p:nvPr>
        </p:nvSpPr>
        <p:spPr>
          <a:xfrm>
            <a:off x="3354388" y="4149725"/>
            <a:ext cx="5114925" cy="1150938"/>
          </a:xfrm>
        </p:spPr>
        <p:txBody>
          <a:bodyPr/>
          <a:lstStyle/>
          <a:p>
            <a:pPr eaLnBrk="1" hangingPunct="1"/>
            <a:r>
              <a:rPr lang="el-GR" altLang="en-US" sz="3200" b="1" dirty="0" smtClean="0"/>
              <a:t>Του Δημήτρη </a:t>
            </a:r>
            <a:r>
              <a:rPr lang="el-GR" altLang="en-US" sz="3200" b="1" dirty="0" err="1" smtClean="0"/>
              <a:t>Μικελλίδη</a:t>
            </a:r>
            <a:endParaRPr lang="el-GR" altLang="en-US" sz="3200" b="1" dirty="0" smtClean="0"/>
          </a:p>
          <a:p>
            <a:pPr eaLnBrk="1" hangingPunct="1"/>
            <a:r>
              <a:rPr lang="el-GR" altLang="en-US" sz="3200" b="1" dirty="0" smtClean="0"/>
              <a:t>ΕΔΕ</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1000"/>
                                        <p:tgtEl>
                                          <p:spTgt spid="6147">
                                            <p:txEl>
                                              <p:pRg st="0" end="0"/>
                                            </p:txEl>
                                          </p:spTgt>
                                        </p:tgtEl>
                                      </p:cBhvr>
                                    </p:animEffect>
                                    <p:anim calcmode="lin" valueType="num">
                                      <p:cBhvr>
                                        <p:cTn id="13"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14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fade">
                                      <p:cBhvr>
                                        <p:cTn id="17" dur="1000"/>
                                        <p:tgtEl>
                                          <p:spTgt spid="6147">
                                            <p:txEl>
                                              <p:pRg st="1" end="1"/>
                                            </p:txEl>
                                          </p:spTgt>
                                        </p:tgtEl>
                                      </p:cBhvr>
                                    </p:animEffect>
                                    <p:anim calcmode="lin" valueType="num">
                                      <p:cBhvr>
                                        <p:cTn id="1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ΥΨΗΛΗ </a:t>
            </a:r>
            <a:r>
              <a:rPr lang="el-GR" dirty="0" err="1" smtClean="0"/>
              <a:t>αυτοπεποΙθηση</a:t>
            </a:r>
            <a:endParaRPr lang="el-GR" dirty="0"/>
          </a:p>
        </p:txBody>
      </p:sp>
      <p:sp>
        <p:nvSpPr>
          <p:cNvPr id="15363" name="2 - Θέση περιεχομένου"/>
          <p:cNvSpPr>
            <a:spLocks noGrp="1"/>
          </p:cNvSpPr>
          <p:nvPr>
            <p:ph idx="1"/>
          </p:nvPr>
        </p:nvSpPr>
        <p:spPr/>
        <p:txBody>
          <a:bodyPr/>
          <a:lstStyle/>
          <a:p>
            <a:pPr eaLnBrk="1" hangingPunct="1"/>
            <a:r>
              <a:rPr lang="el-GR" altLang="en-US" sz="3200" dirty="0" smtClean="0"/>
              <a:t>Έχει ηγετική συμπεριφορά στο σπίτι, στο σχολείο, παντού.</a:t>
            </a:r>
          </a:p>
          <a:p>
            <a:pPr eaLnBrk="1" hangingPunct="1"/>
            <a:r>
              <a:rPr lang="el-GR" altLang="en-US" sz="3200" dirty="0" smtClean="0"/>
              <a:t>Αναλαμβάνει πρωτοβουλίες. Δέχεται τις προκλήσεις.</a:t>
            </a:r>
          </a:p>
          <a:p>
            <a:pPr eaLnBrk="1" hangingPunct="1"/>
            <a:r>
              <a:rPr lang="el-GR" altLang="en-US" sz="3200" dirty="0" smtClean="0"/>
              <a:t>Δέχεται τις ευθύνες.</a:t>
            </a:r>
          </a:p>
          <a:p>
            <a:pPr eaLnBrk="1" hangingPunct="1"/>
            <a:r>
              <a:rPr lang="el-GR" altLang="en-US" sz="3200" dirty="0" smtClean="0"/>
              <a:t>Νιώθει περήφανο για τις επιτυχίες του.</a:t>
            </a:r>
          </a:p>
          <a:p>
            <a:pPr eaLnBrk="1" hangingPunct="1"/>
            <a:r>
              <a:rPr lang="el-GR" altLang="en-US" sz="3200" dirty="0" smtClean="0"/>
              <a:t>Χαίρεται την επιτυχία και δεν διαλύεται από την αποτυχία</a:t>
            </a:r>
            <a:r>
              <a:rPr lang="el-GR" altLang="en-US" dirty="0" smtClean="0"/>
              <a:t>.</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5363">
                                            <p:txEl>
                                              <p:pRg st="0" end="0"/>
                                            </p:txEl>
                                          </p:spTgt>
                                        </p:tgtEl>
                                        <p:attrNameLst>
                                          <p:attrName>style.visibility</p:attrName>
                                        </p:attrNameLst>
                                      </p:cBhvr>
                                      <p:to>
                                        <p:strVal val="visible"/>
                                      </p:to>
                                    </p:set>
                                    <p:animEffect transition="in" filter="circle(in)">
                                      <p:cBhvr>
                                        <p:cTn id="10" dur="2000"/>
                                        <p:tgtEl>
                                          <p:spTgt spid="1536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Effect transition="in" filter="circle(in)">
                                      <p:cBhvr>
                                        <p:cTn id="13" dur="2000"/>
                                        <p:tgtEl>
                                          <p:spTgt spid="15363">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Effect transition="in" filter="circle(in)">
                                      <p:cBhvr>
                                        <p:cTn id="16" dur="2000"/>
                                        <p:tgtEl>
                                          <p:spTgt spid="15363">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Effect transition="in" filter="circle(in)">
                                      <p:cBhvr>
                                        <p:cTn id="19" dur="2000"/>
                                        <p:tgtEl>
                                          <p:spTgt spid="15363">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circle(in)">
                                      <p:cBhvr>
                                        <p:cTn id="22" dur="2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239000" cy="1700808"/>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ΥΨΗΛΗ </a:t>
            </a:r>
            <a:r>
              <a:rPr lang="el-GR" dirty="0" err="1" smtClean="0"/>
              <a:t>αυτοπεποΙθηση</a:t>
            </a:r>
            <a:r>
              <a:rPr lang="el-GR" dirty="0" smtClean="0"/>
              <a:t>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el-GR" sz="3200" dirty="0" smtClean="0"/>
              <a:t>Ζητάει βοήθεια. </a:t>
            </a:r>
          </a:p>
          <a:p>
            <a:pPr marL="274320" indent="-274320" eaLnBrk="1" fontAlgn="auto" hangingPunct="1">
              <a:spcAft>
                <a:spcPts val="0"/>
              </a:spcAft>
              <a:buFont typeface="Wingdings 2"/>
              <a:buChar char=""/>
              <a:defRPr/>
            </a:pPr>
            <a:r>
              <a:rPr lang="el-GR" sz="3200" dirty="0" smtClean="0"/>
              <a:t>Του αρέσουν οι ομαδικές δραστηριότητες, τα παιχνίδια και τα πάρτι, χωρίς αυτό να σημαίνει αναγκαστικά ότι θα είναι η «ψυχή της παρέας».</a:t>
            </a:r>
          </a:p>
          <a:p>
            <a:pPr marL="274320" indent="-274320" eaLnBrk="1" fontAlgn="auto" hangingPunct="1">
              <a:spcAft>
                <a:spcPts val="0"/>
              </a:spcAft>
              <a:buFont typeface="Wingdings 2"/>
              <a:buChar char=""/>
              <a:defRPr/>
            </a:pPr>
            <a:r>
              <a:rPr lang="el-GR" sz="3200" dirty="0" smtClean="0"/>
              <a:t>Είναι εξωστρεφές. Μοιράζεται σκέψεις, συναισθήματα …</a:t>
            </a:r>
          </a:p>
          <a:p>
            <a:pPr marL="274320" indent="-274320" eaLnBrk="1" fontAlgn="auto" hangingPunct="1">
              <a:spcAft>
                <a:spcPts val="0"/>
              </a:spcAft>
              <a:buFont typeface="Wingdings 2"/>
              <a:buChar char=""/>
              <a:defRPr/>
            </a:pPr>
            <a:r>
              <a:rPr lang="el-GR" sz="3200" dirty="0" smtClean="0"/>
              <a:t>Επιλέγει τους σωστούς φίλους.</a:t>
            </a:r>
          </a:p>
          <a:p>
            <a:pPr marL="274320" indent="-274320" eaLnBrk="1" fontAlgn="auto" hangingPunct="1">
              <a:spcAft>
                <a:spcPts val="0"/>
              </a:spcAft>
              <a:buFont typeface="Wingdings 2"/>
              <a:buChar char=""/>
              <a:defRPr/>
            </a:pPr>
            <a:r>
              <a:rPr lang="el-GR" sz="3200" dirty="0" smtClean="0"/>
              <a:t>Έχει επινοητικότητα.</a:t>
            </a:r>
          </a:p>
          <a:p>
            <a:pPr marL="274320" indent="-274320" eaLnBrk="1" fontAlgn="auto" hangingPunct="1">
              <a:spcAft>
                <a:spcPts val="0"/>
              </a:spcAft>
              <a:buFont typeface="Wingdings 2"/>
              <a:buChar char=""/>
              <a:defRPr/>
            </a:pPr>
            <a:endParaRPr lang="el-GR" dirty="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7239000" cy="1512168"/>
          </a:xfrm>
        </p:spPr>
        <p:txBody>
          <a:bodyPr>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l-GR" dirty="0" smtClean="0"/>
              <a:t> 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ΥΨΗΛΗ </a:t>
            </a:r>
            <a:r>
              <a:rPr lang="el-GR" dirty="0" err="1" smtClean="0"/>
              <a:t>αυτοπεποΙθηση</a:t>
            </a:r>
            <a:r>
              <a:rPr lang="el-GR" dirty="0" smtClean="0"/>
              <a:t> </a:t>
            </a:r>
            <a:br>
              <a:rPr lang="el-GR" dirty="0" smtClean="0"/>
            </a:br>
            <a:endParaRPr lang="el-GR" dirty="0"/>
          </a:p>
        </p:txBody>
      </p:sp>
      <p:sp>
        <p:nvSpPr>
          <p:cNvPr id="3" name="2 - Θέση περιεχομένου"/>
          <p:cNvSpPr>
            <a:spLocks noGrp="1"/>
          </p:cNvSpPr>
          <p:nvPr>
            <p:ph idx="1"/>
          </p:nvPr>
        </p:nvSpPr>
        <p:spPr>
          <a:xfrm>
            <a:off x="457200" y="1700213"/>
            <a:ext cx="7239000" cy="4756150"/>
          </a:xfrm>
        </p:spPr>
        <p:txBody>
          <a:bodyPr>
            <a:normAutofit fontScale="92500" lnSpcReduction="20000"/>
          </a:bodyPr>
          <a:lstStyle/>
          <a:p>
            <a:pPr marL="274320" indent="-274320" eaLnBrk="1" fontAlgn="auto" hangingPunct="1">
              <a:spcAft>
                <a:spcPts val="0"/>
              </a:spcAft>
              <a:buFont typeface="Wingdings 2"/>
              <a:buChar char=""/>
              <a:defRPr/>
            </a:pPr>
            <a:r>
              <a:rPr lang="el-GR" sz="3200" dirty="0" smtClean="0"/>
              <a:t>Έχει σταθερό χαρακτήρα, καλή διάθεση, διαθέτει χιούμορ, αυτοσαρκάζεται, είναι περιζήτητο στις παρέες.</a:t>
            </a:r>
          </a:p>
          <a:p>
            <a:pPr marL="274320" indent="-274320" eaLnBrk="1" fontAlgn="auto" hangingPunct="1">
              <a:spcAft>
                <a:spcPts val="0"/>
              </a:spcAft>
              <a:buFont typeface="Wingdings 2"/>
              <a:buChar char=""/>
              <a:defRPr/>
            </a:pPr>
            <a:r>
              <a:rPr lang="el-GR" sz="3200" dirty="0" smtClean="0"/>
              <a:t>Στην τάξη εκφράζεται ελεύθερα και με σιγουριά. Συμμετέχει άνετα στο μάθημα. </a:t>
            </a:r>
          </a:p>
          <a:p>
            <a:pPr marL="274320" indent="-274320" eaLnBrk="1" fontAlgn="auto" hangingPunct="1">
              <a:spcAft>
                <a:spcPts val="0"/>
              </a:spcAft>
              <a:buFont typeface="Wingdings 2"/>
              <a:buChar char=""/>
              <a:defRPr/>
            </a:pPr>
            <a:r>
              <a:rPr lang="el-GR" sz="3200" dirty="0" smtClean="0"/>
              <a:t> Διερευνά, εκφράζει τις κρίσεις του, δέχεται ρόλους και αναλαμβάνει ρίσκα.</a:t>
            </a:r>
          </a:p>
          <a:p>
            <a:pPr marL="274320" indent="-274320" eaLnBrk="1" fontAlgn="auto" hangingPunct="1">
              <a:spcAft>
                <a:spcPts val="0"/>
              </a:spcAft>
              <a:buFont typeface="Wingdings 2"/>
              <a:buChar char=""/>
              <a:defRPr/>
            </a:pPr>
            <a:r>
              <a:rPr lang="el-GR" sz="3200" dirty="0" smtClean="0"/>
              <a:t>Αποδέχεται την κριτική … είναι ανθεκτικό σε αυτήν!</a:t>
            </a:r>
          </a:p>
          <a:p>
            <a:pPr marL="274320" indent="-274320" eaLnBrk="1" fontAlgn="auto" hangingPunct="1">
              <a:spcAft>
                <a:spcPts val="0"/>
              </a:spcAft>
              <a:buFont typeface="Wingdings 2"/>
              <a:buChar char=""/>
              <a:defRPr/>
            </a:pPr>
            <a:endParaRPr lang="el-GR" dirty="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1092101"/>
          </a:xfrm>
        </p:spPr>
        <p:txBody>
          <a:bodyPr>
            <a:normAutofit fontScale="90000"/>
          </a:bodyPr>
          <a:lstStyle/>
          <a:p>
            <a:pPr eaLnBrk="1" hangingPunct="1">
              <a:defRPr/>
            </a:pPr>
            <a:r>
              <a:rPr lang="el-GR" dirty="0" smtClean="0"/>
              <a:t>Η </a:t>
            </a:r>
            <a:r>
              <a:rPr lang="el-GR" dirty="0" err="1" smtClean="0"/>
              <a:t>αυτοπεποΙθηση</a:t>
            </a:r>
            <a:r>
              <a:rPr lang="el-GR" dirty="0" smtClean="0"/>
              <a:t> </a:t>
            </a:r>
            <a:r>
              <a:rPr lang="el-GR" dirty="0" err="1" smtClean="0"/>
              <a:t>εΙναι</a:t>
            </a:r>
            <a:r>
              <a:rPr lang="el-GR" dirty="0" smtClean="0"/>
              <a:t> η </a:t>
            </a:r>
            <a:r>
              <a:rPr lang="el-GR" dirty="0" err="1" smtClean="0"/>
              <a:t>τΕχνη</a:t>
            </a:r>
            <a:r>
              <a:rPr lang="el-GR" dirty="0" smtClean="0"/>
              <a:t> των </a:t>
            </a:r>
            <a:r>
              <a:rPr lang="el-GR" dirty="0" err="1" smtClean="0"/>
              <a:t>γονιΩν</a:t>
            </a:r>
            <a:r>
              <a:rPr lang="el-GR" dirty="0" smtClean="0"/>
              <a:t> … </a:t>
            </a:r>
            <a:r>
              <a:rPr lang="el-GR" dirty="0" err="1" smtClean="0"/>
              <a:t>Χορχε</a:t>
            </a:r>
            <a:r>
              <a:rPr lang="el-GR" dirty="0" smtClean="0"/>
              <a:t> </a:t>
            </a:r>
            <a:r>
              <a:rPr lang="el-GR" dirty="0" err="1" smtClean="0"/>
              <a:t>μπουκαϊ</a:t>
            </a:r>
            <a:endParaRPr lang="el-GR" dirty="0"/>
          </a:p>
        </p:txBody>
      </p:sp>
      <p:sp>
        <p:nvSpPr>
          <p:cNvPr id="18435" name="2 - Θέση περιεχομένου"/>
          <p:cNvSpPr>
            <a:spLocks noGrp="1"/>
          </p:cNvSpPr>
          <p:nvPr>
            <p:ph idx="1"/>
          </p:nvPr>
        </p:nvSpPr>
        <p:spPr>
          <a:xfrm>
            <a:off x="457200" y="1125538"/>
            <a:ext cx="7239000" cy="5330825"/>
          </a:xfrm>
        </p:spPr>
        <p:txBody>
          <a:bodyPr/>
          <a:lstStyle/>
          <a:p>
            <a:pPr eaLnBrk="1" hangingPunct="1"/>
            <a:endParaRPr lang="en-US" altLang="en-US" sz="3200" dirty="0" smtClean="0"/>
          </a:p>
          <a:p>
            <a:pPr eaLnBrk="1" hangingPunct="1"/>
            <a:r>
              <a:rPr lang="el-GR" altLang="en-US" sz="3200" dirty="0" smtClean="0"/>
              <a:t>Η αυτοπεποίθηση οφείλεται στο ότι και οι δύο γονείς έδειξαν την εμπιστοσύνη τους σε μένα. Η αυτοπεποίθηση μαθαίνεται από την αγάπη των γονιών για το παιδί. Δεν είναι ότι δεν μπορεί κάποιος να έχει αυτοεκτίμηση αν δεν έχει γονείς που τον αγαπούν, αλλά θα του πάρει πολύ περισσότερο να το κατακτήσει. </a:t>
            </a:r>
          </a:p>
          <a:p>
            <a:pPr eaLnBrk="1" hangingPunct="1"/>
            <a:endParaRPr lang="el-GR" altLang="en-US" sz="2400"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0"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1092101"/>
          </a:xfrm>
        </p:spPr>
        <p:txBody>
          <a:bodyPr>
            <a:normAutofit fontScale="90000"/>
          </a:bodyPr>
          <a:lstStyle/>
          <a:p>
            <a:pPr eaLnBrk="1" hangingPunct="1">
              <a:defRPr/>
            </a:pPr>
            <a:r>
              <a:rPr lang="el-GR" dirty="0" smtClean="0"/>
              <a:t>Η αυτοπεποίθηση </a:t>
            </a:r>
            <a:r>
              <a:rPr lang="el-GR" dirty="0" err="1" smtClean="0"/>
              <a:t>εΙναι</a:t>
            </a:r>
            <a:r>
              <a:rPr lang="el-GR" dirty="0" smtClean="0"/>
              <a:t> η </a:t>
            </a:r>
            <a:r>
              <a:rPr lang="el-GR" dirty="0" err="1" smtClean="0"/>
              <a:t>τΕχνη</a:t>
            </a:r>
            <a:r>
              <a:rPr lang="el-GR" dirty="0" smtClean="0"/>
              <a:t> των </a:t>
            </a:r>
            <a:r>
              <a:rPr lang="el-GR" dirty="0" err="1" smtClean="0"/>
              <a:t>γονιΩν</a:t>
            </a:r>
            <a:r>
              <a:rPr lang="el-GR" dirty="0" smtClean="0"/>
              <a:t> …</a:t>
            </a:r>
            <a:endParaRPr lang="el-GR" dirty="0"/>
          </a:p>
        </p:txBody>
      </p:sp>
      <p:sp>
        <p:nvSpPr>
          <p:cNvPr id="19459" name="2 - Θέση περιεχομένου"/>
          <p:cNvSpPr>
            <a:spLocks noGrp="1"/>
          </p:cNvSpPr>
          <p:nvPr>
            <p:ph idx="1"/>
          </p:nvPr>
        </p:nvSpPr>
        <p:spPr>
          <a:xfrm>
            <a:off x="457200" y="1412875"/>
            <a:ext cx="7239000" cy="5043488"/>
          </a:xfrm>
        </p:spPr>
        <p:txBody>
          <a:bodyPr/>
          <a:lstStyle/>
          <a:p>
            <a:pPr eaLnBrk="1" hangingPunct="1"/>
            <a:r>
              <a:rPr lang="el-GR" altLang="en-US" sz="2800" dirty="0" smtClean="0"/>
              <a:t>Είχα το προνόμιο να είμαι σε ένα σπίτι με δύο γονείς που αγαπιόντουσαν πολύ μεταξύ τους, αγαπούσαν πολύ εμένα και τον αδελφό μου και μας δίδαξαν να αγαπάμε ο ένας τον άλλον. Και ποτέ δεν μας σύγκριναν. Έδιναν στον καθένα την αξία που είχε. </a:t>
            </a:r>
            <a:r>
              <a:rPr lang="el-GR" altLang="en-US" sz="2800" b="1" dirty="0" smtClean="0"/>
              <a:t>Η αυτοπεποίθηση, λοιπόν, δεν είναι δικό μου χάρισμα. Είναι η τέχνη των γονιών μου</a:t>
            </a:r>
            <a:r>
              <a:rPr lang="el-GR" altLang="en-US" sz="2800" dirty="0" smtClean="0"/>
              <a:t>. (</a:t>
            </a:r>
            <a:r>
              <a:rPr lang="el-GR" altLang="en-US" sz="2800" dirty="0" err="1" smtClean="0">
                <a:solidFill>
                  <a:srgbClr val="FF0000"/>
                </a:solidFill>
              </a:rPr>
              <a:t>Χόρχε</a:t>
            </a:r>
            <a:r>
              <a:rPr lang="el-GR" altLang="en-US" sz="2800" dirty="0" smtClean="0">
                <a:solidFill>
                  <a:srgbClr val="FF0000"/>
                </a:solidFill>
              </a:rPr>
              <a:t> </a:t>
            </a:r>
            <a:r>
              <a:rPr lang="el-GR" altLang="en-US" sz="2800" dirty="0" err="1" smtClean="0">
                <a:solidFill>
                  <a:srgbClr val="FF0000"/>
                </a:solidFill>
              </a:rPr>
              <a:t>Μπουκάι</a:t>
            </a:r>
            <a:r>
              <a:rPr lang="el-GR" altLang="en-US" sz="2800" dirty="0" smtClean="0"/>
              <a:t>, από συνέντευξή του στην εφημερίδα Καθημερινή</a:t>
            </a:r>
            <a:r>
              <a:rPr lang="en-US" altLang="en-US" sz="2800" dirty="0" smtClean="0"/>
              <a:t> </a:t>
            </a:r>
            <a:r>
              <a:rPr lang="el-GR" altLang="en-US" sz="2800" dirty="0" smtClean="0"/>
              <a:t>των Αθηνών</a:t>
            </a:r>
            <a:r>
              <a:rPr lang="en-US" altLang="en-US" sz="2800" dirty="0" smtClean="0"/>
              <a:t>)</a:t>
            </a:r>
            <a:r>
              <a:rPr lang="el-GR" altLang="en-US" sz="2800" dirty="0" smtClean="0"/>
              <a:t>.</a:t>
            </a:r>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p:cTn id="12"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945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7239000" cy="1584176"/>
          </a:xfrm>
        </p:spPr>
        <p:txBody>
          <a:bodyPr>
            <a:normAutofit fontScale="90000"/>
          </a:bodyPr>
          <a:lstStyle/>
          <a:p>
            <a:pPr eaLnBrk="1" fontAlgn="auto" hangingPunct="1">
              <a:spcAft>
                <a:spcPts val="0"/>
              </a:spcAft>
              <a:defRPr/>
            </a:pPr>
            <a:r>
              <a:rPr lang="el-GR" dirty="0" smtClean="0"/>
              <a:t>12 </a:t>
            </a:r>
            <a:r>
              <a:rPr lang="el-GR" dirty="0" err="1" smtClean="0"/>
              <a:t>βηματα</a:t>
            </a:r>
            <a:r>
              <a:rPr lang="el-GR" dirty="0" smtClean="0"/>
              <a:t> για </a:t>
            </a:r>
            <a:r>
              <a:rPr lang="el-GR" dirty="0" err="1" smtClean="0"/>
              <a:t>ενδυναμωση</a:t>
            </a:r>
            <a:r>
              <a:rPr lang="el-GR" dirty="0" smtClean="0"/>
              <a:t> </a:t>
            </a:r>
            <a:r>
              <a:rPr lang="el-GR" dirty="0" err="1" smtClean="0"/>
              <a:t>τηΣ</a:t>
            </a:r>
            <a:r>
              <a:rPr lang="el-GR" dirty="0" smtClean="0"/>
              <a:t> </a:t>
            </a:r>
            <a:r>
              <a:rPr lang="el-GR" dirty="0" err="1" smtClean="0"/>
              <a:t>αυτοπεποιθησησ</a:t>
            </a:r>
            <a:r>
              <a:rPr lang="el-GR" dirty="0" smtClean="0"/>
              <a:t> των </a:t>
            </a:r>
            <a:r>
              <a:rPr lang="el-GR" dirty="0" err="1" smtClean="0"/>
              <a:t>παιδιων</a:t>
            </a:r>
            <a:r>
              <a:rPr lang="el-GR" dirty="0" smtClean="0"/>
              <a:t> </a:t>
            </a:r>
            <a:r>
              <a:rPr lang="el-GR" dirty="0" err="1" smtClean="0"/>
              <a:t>μαΣ</a:t>
            </a:r>
            <a:r>
              <a:rPr lang="el-GR" dirty="0" smtClean="0"/>
              <a:t>…</a:t>
            </a:r>
            <a:br>
              <a:rPr lang="el-GR" dirty="0" smtClean="0"/>
            </a:br>
            <a:endParaRPr lang="el-GR" dirty="0"/>
          </a:p>
        </p:txBody>
      </p:sp>
      <p:sp>
        <p:nvSpPr>
          <p:cNvPr id="20483" name="2 - Θέση περιεχομένου"/>
          <p:cNvSpPr>
            <a:spLocks noGrp="1"/>
          </p:cNvSpPr>
          <p:nvPr>
            <p:ph idx="1"/>
          </p:nvPr>
        </p:nvSpPr>
        <p:spPr>
          <a:xfrm>
            <a:off x="457200" y="1773238"/>
            <a:ext cx="7239000" cy="4683125"/>
          </a:xfrm>
        </p:spPr>
        <p:txBody>
          <a:bodyPr/>
          <a:lstStyle/>
          <a:p>
            <a:pPr eaLnBrk="1" hangingPunct="1"/>
            <a:r>
              <a:rPr lang="en-US" altLang="en-US" sz="3200" b="1" dirty="0" smtClean="0">
                <a:solidFill>
                  <a:srgbClr val="FF0000"/>
                </a:solidFill>
              </a:rPr>
              <a:t>1</a:t>
            </a:r>
            <a:r>
              <a:rPr lang="en-US" altLang="en-US" sz="3200" b="1" dirty="0" smtClean="0"/>
              <a:t>. </a:t>
            </a:r>
            <a:r>
              <a:rPr lang="el-GR" altLang="en-US" sz="3200" b="1" dirty="0" smtClean="0">
                <a:solidFill>
                  <a:srgbClr val="FF0000"/>
                </a:solidFill>
              </a:rPr>
              <a:t>Γίνε ο θετικός καθρέφτης του παιδιού σου</a:t>
            </a:r>
            <a:r>
              <a:rPr lang="en-US" altLang="en-US" sz="3200" b="1" dirty="0" smtClean="0">
                <a:solidFill>
                  <a:srgbClr val="FF0000"/>
                </a:solidFill>
              </a:rPr>
              <a:t>…</a:t>
            </a:r>
            <a:endParaRPr lang="el-GR" altLang="en-US" sz="3200" b="1" dirty="0" smtClean="0">
              <a:solidFill>
                <a:srgbClr val="FF0000"/>
              </a:solidFill>
            </a:endParaRPr>
          </a:p>
          <a:p>
            <a:pPr eaLnBrk="1" hangingPunct="1"/>
            <a:endParaRPr lang="el-GR" altLang="en-US" sz="3200" b="1" dirty="0" smtClean="0">
              <a:solidFill>
                <a:srgbClr val="FF0000"/>
              </a:solidFill>
            </a:endParaRPr>
          </a:p>
          <a:p>
            <a:pPr eaLnBrk="1" hangingPunct="1"/>
            <a:r>
              <a:rPr lang="el-GR" altLang="en-US" sz="2800" dirty="0" smtClean="0"/>
              <a:t>Το παιδί βλέπει τον εαυτό του στα μάτια σου, στις εκφράσεις του προσώπου σου, στη γλώσσα του σώματός σου. Νιώθει θετικά για τον εαυτό του, αν εσύ νιώθεις θετικά για το ίδιο. Εισπράττει κάθε ώρα και στιγμή ό,τι εσύ πιστεύεις για κείνο.</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483">
                                            <p:txEl>
                                              <p:pRg st="0" end="0"/>
                                            </p:txEl>
                                          </p:spTgt>
                                        </p:tgtEl>
                                        <p:attrNameLst>
                                          <p:attrName>style.visibility</p:attrName>
                                        </p:attrNameLst>
                                      </p:cBhvr>
                                      <p:to>
                                        <p:strVal val="visible"/>
                                      </p:to>
                                    </p:set>
                                    <p:animEffect transition="in" filter="wheel(1)">
                                      <p:cBhvr>
                                        <p:cTn id="10" dur="2000"/>
                                        <p:tgtEl>
                                          <p:spTgt spid="2048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wheel(1)">
                                      <p:cBhvr>
                                        <p:cTn id="13"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04704"/>
          </a:xfrm>
        </p:spPr>
        <p:txBody>
          <a:bodyPr/>
          <a:lstStyle/>
          <a:p>
            <a:pPr eaLnBrk="1" fontAlgn="auto" hangingPunct="1">
              <a:spcAft>
                <a:spcPts val="0"/>
              </a:spcAft>
              <a:defRPr/>
            </a:pPr>
            <a:r>
              <a:rPr lang="en-US" dirty="0" smtClean="0"/>
              <a:t>Ta 12 </a:t>
            </a:r>
            <a:r>
              <a:rPr lang="en-US" dirty="0" err="1" smtClean="0"/>
              <a:t>bhmata</a:t>
            </a:r>
            <a:r>
              <a:rPr lang="en-US" dirty="0" smtClean="0"/>
              <a:t> … </a:t>
            </a:r>
            <a:endParaRPr lang="el-GR" dirty="0"/>
          </a:p>
        </p:txBody>
      </p:sp>
      <p:sp>
        <p:nvSpPr>
          <p:cNvPr id="21507" name="2 - Θέση περιεχομένου"/>
          <p:cNvSpPr>
            <a:spLocks noGrp="1"/>
          </p:cNvSpPr>
          <p:nvPr>
            <p:ph idx="1"/>
          </p:nvPr>
        </p:nvSpPr>
        <p:spPr>
          <a:xfrm>
            <a:off x="457200" y="1196975"/>
            <a:ext cx="7239000" cy="5259388"/>
          </a:xfrm>
        </p:spPr>
        <p:txBody>
          <a:bodyPr/>
          <a:lstStyle/>
          <a:p>
            <a:pPr eaLnBrk="1" hangingPunct="1"/>
            <a:r>
              <a:rPr lang="en-US" altLang="en-US" sz="3200" b="1" dirty="0" smtClean="0">
                <a:solidFill>
                  <a:srgbClr val="FF0000"/>
                </a:solidFill>
              </a:rPr>
              <a:t>2.</a:t>
            </a:r>
            <a:r>
              <a:rPr lang="en-US" altLang="en-US" sz="3200" b="1" dirty="0" smtClean="0"/>
              <a:t> </a:t>
            </a:r>
            <a:r>
              <a:rPr lang="el-GR" altLang="en-US" sz="3600" b="1" dirty="0" smtClean="0">
                <a:solidFill>
                  <a:srgbClr val="FF0000"/>
                </a:solidFill>
              </a:rPr>
              <a:t>Ενθάρρυνέ το...</a:t>
            </a:r>
          </a:p>
          <a:p>
            <a:pPr eaLnBrk="1" hangingPunct="1"/>
            <a:r>
              <a:rPr lang="el-GR" altLang="en-US" sz="3000" dirty="0" smtClean="0"/>
              <a:t>Να δοκιμάσει καινούρια πράγματα,</a:t>
            </a:r>
          </a:p>
          <a:p>
            <a:pPr eaLnBrk="1" hangingPunct="1"/>
            <a:r>
              <a:rPr lang="el-GR" altLang="en-US" sz="3000" dirty="0" smtClean="0"/>
              <a:t> Να προσπαθήσει ξανά και ξανά,</a:t>
            </a:r>
          </a:p>
          <a:p>
            <a:pPr eaLnBrk="1" hangingPunct="1"/>
            <a:r>
              <a:rPr lang="el-GR" altLang="en-US" sz="3000" dirty="0" smtClean="0"/>
              <a:t>Να καταλάβει πως καμιά προσπάθεια δεν πάει χαμένη,</a:t>
            </a:r>
          </a:p>
          <a:p>
            <a:pPr eaLnBrk="1" hangingPunct="1"/>
            <a:r>
              <a:rPr lang="el-GR" altLang="en-US" sz="3000" dirty="0" smtClean="0"/>
              <a:t>Ότι πιο σημαντικό είναι να σηκώνεσαι κάθε φορά που πέφτεις και να συνεχίζεις την προσπάθεια…</a:t>
            </a:r>
          </a:p>
          <a:p>
            <a:pPr eaLnBrk="1" hangingPunct="1"/>
            <a:r>
              <a:rPr lang="el-GR" altLang="en-US" sz="3000" dirty="0" smtClean="0"/>
              <a:t>Ότι μπορεί και δικαιούται και πρέπει να εκφράζει τις προσωπικές του απόψεις. </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wheel(1)">
                                      <p:cBhvr>
                                        <p:cTn id="10" dur="2000"/>
                                        <p:tgtEl>
                                          <p:spTgt spid="21507">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Effect transition="in" filter="wheel(1)">
                                      <p:cBhvr>
                                        <p:cTn id="13" dur="2000"/>
                                        <p:tgtEl>
                                          <p:spTgt spid="21507">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wheel(1)">
                                      <p:cBhvr>
                                        <p:cTn id="16" dur="2000"/>
                                        <p:tgtEl>
                                          <p:spTgt spid="21507">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wheel(1)">
                                      <p:cBhvr>
                                        <p:cTn id="19" dur="2000"/>
                                        <p:tgtEl>
                                          <p:spTgt spid="21507">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21507">
                                            <p:txEl>
                                              <p:pRg st="4" end="4"/>
                                            </p:txEl>
                                          </p:spTgt>
                                        </p:tgtEl>
                                        <p:attrNameLst>
                                          <p:attrName>style.visibility</p:attrName>
                                        </p:attrNameLst>
                                      </p:cBhvr>
                                      <p:to>
                                        <p:strVal val="visible"/>
                                      </p:to>
                                    </p:set>
                                    <p:animEffect transition="in" filter="wheel(1)">
                                      <p:cBhvr>
                                        <p:cTn id="22" dur="2000"/>
                                        <p:tgtEl>
                                          <p:spTgt spid="21507">
                                            <p:txEl>
                                              <p:pRg st="4" end="4"/>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21507">
                                            <p:txEl>
                                              <p:pRg st="5" end="5"/>
                                            </p:txEl>
                                          </p:spTgt>
                                        </p:tgtEl>
                                        <p:attrNameLst>
                                          <p:attrName>style.visibility</p:attrName>
                                        </p:attrNameLst>
                                      </p:cBhvr>
                                      <p:to>
                                        <p:strVal val="visible"/>
                                      </p:to>
                                    </p:set>
                                    <p:animEffect transition="in" filter="wheel(1)">
                                      <p:cBhvr>
                                        <p:cTn id="25"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5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948720"/>
          </a:xfrm>
        </p:spPr>
        <p:txBody>
          <a:bodyPr/>
          <a:lstStyle/>
          <a:p>
            <a:pPr eaLnBrk="1" fontAlgn="auto" hangingPunct="1">
              <a:spcAft>
                <a:spcPts val="0"/>
              </a:spcAft>
              <a:defRPr/>
            </a:pPr>
            <a:r>
              <a:rPr lang="en-US" dirty="0" smtClean="0"/>
              <a:t>Ta 12 </a:t>
            </a:r>
            <a:r>
              <a:rPr lang="en-US" dirty="0" err="1" smtClean="0"/>
              <a:t>bhmata</a:t>
            </a:r>
            <a:r>
              <a:rPr lang="en-US" dirty="0" smtClean="0"/>
              <a:t> … </a:t>
            </a:r>
            <a:endParaRPr lang="el-GR" dirty="0"/>
          </a:p>
        </p:txBody>
      </p:sp>
      <p:sp>
        <p:nvSpPr>
          <p:cNvPr id="3" name="2 - Θέση περιεχομένου"/>
          <p:cNvSpPr>
            <a:spLocks noGrp="1"/>
          </p:cNvSpPr>
          <p:nvPr>
            <p:ph idx="1"/>
          </p:nvPr>
        </p:nvSpPr>
        <p:spPr>
          <a:xfrm>
            <a:off x="457200" y="1341438"/>
            <a:ext cx="7239000" cy="5114925"/>
          </a:xfrm>
        </p:spPr>
        <p:txBody>
          <a:bodyPr>
            <a:normAutofit lnSpcReduction="10000"/>
          </a:bodyPr>
          <a:lstStyle/>
          <a:p>
            <a:pPr marL="274320" indent="-274320" eaLnBrk="1" fontAlgn="auto" hangingPunct="1">
              <a:spcAft>
                <a:spcPts val="0"/>
              </a:spcAft>
              <a:buFont typeface="Wingdings 2"/>
              <a:buChar char=""/>
              <a:defRPr/>
            </a:pPr>
            <a:r>
              <a:rPr lang="en-US" sz="3600" b="1" dirty="0" smtClean="0">
                <a:solidFill>
                  <a:srgbClr val="FF0000"/>
                </a:solidFill>
              </a:rPr>
              <a:t>3. </a:t>
            </a:r>
            <a:r>
              <a:rPr lang="el-GR" sz="3600" b="1" dirty="0" smtClean="0">
                <a:solidFill>
                  <a:srgbClr val="FF0000"/>
                </a:solidFill>
              </a:rPr>
              <a:t>Επαίνεσέ το…</a:t>
            </a:r>
            <a:endParaRPr lang="en-US" sz="3600" b="1" dirty="0" smtClean="0">
              <a:solidFill>
                <a:srgbClr val="FF0000"/>
              </a:solidFill>
            </a:endParaRPr>
          </a:p>
          <a:p>
            <a:pPr marL="274320" indent="-274320" eaLnBrk="1" fontAlgn="auto" hangingPunct="1">
              <a:spcAft>
                <a:spcPts val="0"/>
              </a:spcAft>
              <a:buFont typeface="Wingdings 2"/>
              <a:buChar char=""/>
              <a:defRPr/>
            </a:pPr>
            <a:endParaRPr lang="el-GR" sz="3600" b="1" dirty="0" smtClean="0">
              <a:solidFill>
                <a:srgbClr val="FF0000"/>
              </a:solidFill>
            </a:endParaRPr>
          </a:p>
          <a:p>
            <a:pPr marL="274320" indent="-274320" eaLnBrk="1" fontAlgn="auto" hangingPunct="1">
              <a:spcAft>
                <a:spcPts val="0"/>
              </a:spcAft>
              <a:buFont typeface="Wingdings 2"/>
              <a:buChar char=""/>
              <a:defRPr/>
            </a:pPr>
            <a:r>
              <a:rPr lang="el-GR" sz="3200" dirty="0" smtClean="0"/>
              <a:t>Πιο πολύ για την προσπάθεια παρά για την επιτυχία,</a:t>
            </a:r>
          </a:p>
          <a:p>
            <a:pPr marL="274320" indent="-274320" eaLnBrk="1" fontAlgn="auto" hangingPunct="1">
              <a:spcAft>
                <a:spcPts val="0"/>
              </a:spcAft>
              <a:buFont typeface="Wingdings 2"/>
              <a:buChar char=""/>
              <a:defRPr/>
            </a:pPr>
            <a:r>
              <a:rPr lang="el-GR" sz="3200" dirty="0" smtClean="0"/>
              <a:t>Για να του δείξεις πως το λαμβάνεις υπόψη και παρακολουθείς την πρόοδό του, τις προσπάθειές του,</a:t>
            </a:r>
          </a:p>
          <a:p>
            <a:pPr marL="274320" indent="-274320" eaLnBrk="1" fontAlgn="auto" hangingPunct="1">
              <a:spcAft>
                <a:spcPts val="0"/>
              </a:spcAft>
              <a:buFont typeface="Wingdings 2"/>
              <a:buChar char=""/>
              <a:defRPr/>
            </a:pPr>
            <a:r>
              <a:rPr lang="el-GR" sz="3200" dirty="0" smtClean="0"/>
              <a:t>Για να του ανανεώνεις συνέχεια το ενδιαφέρον του για </a:t>
            </a:r>
            <a:r>
              <a:rPr lang="el-GR" sz="3200" dirty="0" err="1" smtClean="0"/>
              <a:t>ό,τι</a:t>
            </a:r>
            <a:r>
              <a:rPr lang="el-GR" sz="3200" dirty="0" smtClean="0"/>
              <a:t> καταπιάνεται</a:t>
            </a:r>
            <a:r>
              <a:rPr lang="en-US" sz="3200" dirty="0" smtClean="0"/>
              <a:t>…</a:t>
            </a:r>
            <a:endParaRPr lang="el-GR" sz="3200" dirty="0" smtClean="0"/>
          </a:p>
          <a:p>
            <a:pPr marL="274320" indent="-274320" eaLnBrk="1" fontAlgn="auto" hangingPunct="1">
              <a:spcAft>
                <a:spcPts val="0"/>
              </a:spcAft>
              <a:buFont typeface="Wingdings 2"/>
              <a:buChar char=""/>
              <a:defRPr/>
            </a:pPr>
            <a:endParaRPr lang="el-GR" dirty="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500"/>
                                        <p:tgtEl>
                                          <p:spTgt spid="3">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76712"/>
          </a:xfrm>
        </p:spPr>
        <p:txBody>
          <a:bodyPr/>
          <a:lstStyle/>
          <a:p>
            <a:pPr eaLnBrk="1" fontAlgn="auto" hangingPunct="1">
              <a:spcAft>
                <a:spcPts val="0"/>
              </a:spcAft>
              <a:defRPr/>
            </a:pPr>
            <a:r>
              <a:rPr lang="en-US" dirty="0" smtClean="0"/>
              <a:t>Ta 12 </a:t>
            </a:r>
            <a:r>
              <a:rPr lang="en-US" dirty="0" err="1" smtClean="0"/>
              <a:t>bhmata</a:t>
            </a:r>
            <a:r>
              <a:rPr lang="en-US" dirty="0" smtClean="0"/>
              <a:t> …</a:t>
            </a:r>
            <a:endParaRPr lang="el-GR" dirty="0"/>
          </a:p>
        </p:txBody>
      </p:sp>
      <p:sp>
        <p:nvSpPr>
          <p:cNvPr id="23555" name="2 - Θέση περιεχομένου"/>
          <p:cNvSpPr>
            <a:spLocks noGrp="1"/>
          </p:cNvSpPr>
          <p:nvPr>
            <p:ph idx="1"/>
          </p:nvPr>
        </p:nvSpPr>
        <p:spPr/>
        <p:txBody>
          <a:bodyPr/>
          <a:lstStyle/>
          <a:p>
            <a:pPr eaLnBrk="1" hangingPunct="1"/>
            <a:r>
              <a:rPr lang="en-US" altLang="en-US" sz="3000" b="1" dirty="0" smtClean="0">
                <a:solidFill>
                  <a:srgbClr val="FF0000"/>
                </a:solidFill>
              </a:rPr>
              <a:t>4.</a:t>
            </a:r>
            <a:r>
              <a:rPr lang="en-US" altLang="en-US" sz="3000" b="1" dirty="0" smtClean="0"/>
              <a:t> </a:t>
            </a:r>
            <a:r>
              <a:rPr lang="el-GR" altLang="en-US" sz="3000" b="1" dirty="0" smtClean="0">
                <a:solidFill>
                  <a:srgbClr val="FF0000"/>
                </a:solidFill>
              </a:rPr>
              <a:t>Είσαι το παράδειγμά του… «οι πράξεις μας μιλούν πιο δυνατά από τα λόγια μας»!</a:t>
            </a:r>
          </a:p>
          <a:p>
            <a:pPr eaLnBrk="1" hangingPunct="1"/>
            <a:r>
              <a:rPr lang="el-GR" altLang="en-US" sz="3000" dirty="0" smtClean="0"/>
              <a:t>Σε σένα βλέπει το πρότυπο που θα μιμηθεί … άρα η δική σου αυτοπεποίθηση μεταφέρεται και στο παιδί σου!</a:t>
            </a:r>
          </a:p>
          <a:p>
            <a:pPr eaLnBrk="1" hangingPunct="1"/>
            <a:r>
              <a:rPr lang="el-GR" altLang="en-US" sz="3000" dirty="0" smtClean="0"/>
              <a:t>Οι δικές σου αντιδράσεις απέναντι σε καταστάσεις της καθημερινότητας το σημαδεύουν …</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p:cTn id="13"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3555">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3555">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p:cTn id="19" dur="10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23555">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23555">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23555">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p:cTn id="25" dur="10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23555">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Ta 12 </a:t>
            </a:r>
            <a:r>
              <a:rPr lang="en-US" dirty="0" err="1" smtClean="0"/>
              <a:t>bhmata</a:t>
            </a:r>
            <a:r>
              <a:rPr lang="en-US" dirty="0" smtClean="0"/>
              <a:t> …</a:t>
            </a:r>
            <a:endParaRPr lang="el-GR" dirty="0"/>
          </a:p>
        </p:txBody>
      </p:sp>
      <p:sp>
        <p:nvSpPr>
          <p:cNvPr id="3" name="2 - Θέση περιεχομένου"/>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en-US" sz="3400" b="1" dirty="0" smtClean="0">
                <a:solidFill>
                  <a:srgbClr val="FF0000"/>
                </a:solidFill>
              </a:rPr>
              <a:t>5. </a:t>
            </a:r>
            <a:r>
              <a:rPr lang="el-GR" sz="3400" b="1" dirty="0" smtClean="0">
                <a:solidFill>
                  <a:srgbClr val="FF0000"/>
                </a:solidFill>
              </a:rPr>
              <a:t>Μην το </a:t>
            </a:r>
            <a:r>
              <a:rPr lang="el-GR" sz="3400" b="1" dirty="0" err="1" smtClean="0">
                <a:solidFill>
                  <a:srgbClr val="FF0000"/>
                </a:solidFill>
              </a:rPr>
              <a:t>υπερπροστατεύεις</a:t>
            </a:r>
            <a:r>
              <a:rPr lang="el-GR" sz="3400" b="1" dirty="0" smtClean="0">
                <a:solidFill>
                  <a:srgbClr val="FF0000"/>
                </a:solidFill>
              </a:rPr>
              <a:t>…</a:t>
            </a:r>
          </a:p>
          <a:p>
            <a:pPr marL="274320" indent="-274320" eaLnBrk="1" fontAlgn="auto" hangingPunct="1">
              <a:spcAft>
                <a:spcPts val="0"/>
              </a:spcAft>
              <a:buFont typeface="Wingdings 2"/>
              <a:buChar char=""/>
              <a:defRPr/>
            </a:pPr>
            <a:r>
              <a:rPr lang="el-GR" dirty="0" smtClean="0"/>
              <a:t>Το παιδί χρειάζεται σχετική αυτονομία και ανεξαρτησία…</a:t>
            </a:r>
          </a:p>
          <a:p>
            <a:pPr marL="274320" indent="-274320" eaLnBrk="1" fontAlgn="auto" hangingPunct="1">
              <a:spcAft>
                <a:spcPts val="0"/>
              </a:spcAft>
              <a:buFont typeface="Wingdings 2"/>
              <a:buChar char=""/>
              <a:defRPr/>
            </a:pPr>
            <a:r>
              <a:rPr lang="el-GR" dirty="0" smtClean="0"/>
              <a:t>Υπερβολική προστασία και καθοδήγηση το απορυθμίζουν…</a:t>
            </a:r>
          </a:p>
          <a:p>
            <a:pPr marL="274320" indent="-274320" eaLnBrk="1" fontAlgn="auto" hangingPunct="1">
              <a:spcAft>
                <a:spcPts val="0"/>
              </a:spcAft>
              <a:buFont typeface="Wingdings 2"/>
              <a:buChar char=""/>
              <a:defRPr/>
            </a:pPr>
            <a:r>
              <a:rPr lang="el-GR" dirty="0" smtClean="0"/>
              <a:t>Η υπερπροστασία του στερεί την πρωτοβουλία, ενθαρρύνει την παθητικότητα…</a:t>
            </a:r>
          </a:p>
          <a:p>
            <a:pPr marL="274320" indent="-274320" eaLnBrk="1" fontAlgn="auto" hangingPunct="1">
              <a:spcAft>
                <a:spcPts val="0"/>
              </a:spcAft>
              <a:buFont typeface="Wingdings 2"/>
              <a:buChar char=""/>
              <a:defRPr/>
            </a:pPr>
            <a:r>
              <a:rPr lang="el-GR" dirty="0" smtClean="0"/>
              <a:t>Ο πραγματικός κόσμος κρύβει παγίδες, απογοητεύσεις, δυσκολίες που χρειάζονται σκληραγωγία για να αντιμετωπιστούν…</a:t>
            </a:r>
          </a:p>
          <a:p>
            <a:pPr marL="274320" indent="-274320" eaLnBrk="1" fontAlgn="auto" hangingPunct="1">
              <a:spcAft>
                <a:spcPts val="0"/>
              </a:spcAft>
              <a:buFont typeface="Wingdings 2"/>
              <a:buChar char=""/>
              <a:defRPr/>
            </a:pPr>
            <a:endParaRPr lang="el-GR" dirty="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740808"/>
          </a:xfrm>
        </p:spPr>
        <p:txBody>
          <a:bodyPr>
            <a:normAutofit fontScale="90000"/>
          </a:bodyPr>
          <a:lstStyle/>
          <a:p>
            <a:pPr eaLnBrk="1" fontAlgn="auto" hangingPunct="1">
              <a:spcAft>
                <a:spcPts val="0"/>
              </a:spcAft>
              <a:defRPr/>
            </a:pPr>
            <a:r>
              <a:rPr lang="en-US" dirty="0" smtClean="0"/>
              <a:t/>
            </a:r>
            <a:br>
              <a:rPr lang="en-US" dirty="0" smtClean="0"/>
            </a:br>
            <a:r>
              <a:rPr lang="en-US" dirty="0" smtClean="0"/>
              <a:t>AYTO</a:t>
            </a:r>
            <a:r>
              <a:rPr lang="el-GR" dirty="0" smtClean="0"/>
              <a:t>ΠΕΠΟΙΘΗΣΗ … = Π</a:t>
            </a:r>
            <a:r>
              <a:rPr lang="en-US" dirty="0" smtClean="0"/>
              <a:t>I</a:t>
            </a:r>
            <a:r>
              <a:rPr lang="el-GR" dirty="0" smtClean="0"/>
              <a:t>στη στον </a:t>
            </a:r>
            <a:r>
              <a:rPr lang="el-GR" dirty="0" err="1" smtClean="0"/>
              <a:t>εαυτ</a:t>
            </a:r>
            <a:r>
              <a:rPr lang="en-US" dirty="0" smtClean="0"/>
              <a:t>0</a:t>
            </a:r>
            <a:r>
              <a:rPr lang="el-GR" dirty="0" smtClean="0"/>
              <a:t> </a:t>
            </a:r>
            <a:r>
              <a:rPr lang="el-GR" dirty="0" err="1" smtClean="0"/>
              <a:t>μαΣ</a:t>
            </a:r>
            <a:r>
              <a:rPr lang="el-GR" dirty="0" smtClean="0"/>
              <a:t/>
            </a:r>
            <a:br>
              <a:rPr lang="el-GR" dirty="0" smtClean="0"/>
            </a:br>
            <a:endParaRPr lang="el-GR" dirty="0"/>
          </a:p>
        </p:txBody>
      </p:sp>
      <p:sp>
        <p:nvSpPr>
          <p:cNvPr id="7171" name="2 - Θέση περιεχομένου"/>
          <p:cNvSpPr>
            <a:spLocks noGrp="1"/>
          </p:cNvSpPr>
          <p:nvPr>
            <p:ph idx="1"/>
          </p:nvPr>
        </p:nvSpPr>
        <p:spPr/>
        <p:txBody>
          <a:bodyPr/>
          <a:lstStyle/>
          <a:p>
            <a:pPr eaLnBrk="1" hangingPunct="1">
              <a:buFont typeface="Wingdings 2" panose="05020102010507070707" pitchFamily="18" charset="2"/>
              <a:buNone/>
            </a:pPr>
            <a:endParaRPr lang="el-GR" altLang="en-US" dirty="0" smtClean="0"/>
          </a:p>
          <a:p>
            <a:pPr eaLnBrk="1" hangingPunct="1"/>
            <a:r>
              <a:rPr lang="el-GR" altLang="en-US" dirty="0" smtClean="0"/>
              <a:t>ΟΡΙΣΜΟΣ: Η απόλυτη πίστη στον εαυτό μας και τις ικανότητες που διαθέτουμε. Η σιγουριά που πηγάζει από μια εσωτερική δύναμη ότι θα πετύχουμε. </a:t>
            </a:r>
            <a:endParaRPr lang="en-US" altLang="en-US" dirty="0" smtClean="0"/>
          </a:p>
          <a:p>
            <a:pPr eaLnBrk="1" hangingPunct="1"/>
            <a:r>
              <a:rPr lang="el-GR" altLang="en-US" dirty="0" smtClean="0"/>
              <a:t>Είναι η ρεαλιστική εικόνα που έχουμε των θετικών και αρνητικών πλευρών της προσωπικότητάς μας. </a:t>
            </a:r>
            <a:endParaRPr lang="en-US" altLang="en-US" dirty="0" smtClean="0"/>
          </a:p>
          <a:p>
            <a:pPr eaLnBrk="1" hangingPunct="1"/>
            <a:r>
              <a:rPr lang="el-GR" altLang="en-US" dirty="0" smtClean="0"/>
              <a:t>Αλλά και το αίσθημα που μας διακατέχει ότι μας αγαπούν και μας αποδέχονται</a:t>
            </a:r>
            <a:r>
              <a:rPr lang="en-US" altLang="en-US" dirty="0" smtClean="0"/>
              <a:t> </a:t>
            </a:r>
            <a:r>
              <a:rPr lang="el-GR" altLang="en-US" dirty="0" smtClean="0"/>
              <a:t>τα σημαντικά πρόσωπα στη ζωή μας.</a:t>
            </a:r>
          </a:p>
          <a:p>
            <a:pPr eaLnBrk="1" hangingPunct="1"/>
            <a:endParaRPr lang="el-GR" altLang="en-US" dirty="0" smtClean="0"/>
          </a:p>
        </p:txBody>
      </p:sp>
      <p:sp>
        <p:nvSpPr>
          <p:cNvPr id="3" name="TextBox 2"/>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circle(in)">
                                      <p:cBhvr>
                                        <p:cTn id="10" dur="2000"/>
                                        <p:tgtEl>
                                          <p:spTgt spid="7171">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Effect transition="in" filter="circle(in)">
                                      <p:cBhvr>
                                        <p:cTn id="13" dur="2000"/>
                                        <p:tgtEl>
                                          <p:spTgt spid="7171">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171">
                                            <p:txEl>
                                              <p:pRg st="3" end="3"/>
                                            </p:txEl>
                                          </p:spTgt>
                                        </p:tgtEl>
                                        <p:attrNameLst>
                                          <p:attrName>style.visibility</p:attrName>
                                        </p:attrNameLst>
                                      </p:cBhvr>
                                      <p:to>
                                        <p:strVal val="visible"/>
                                      </p:to>
                                    </p:set>
                                    <p:animEffect transition="in" filter="circle(in)">
                                      <p:cBhvr>
                                        <p:cTn id="16"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ΤΑ 12 ΒΗΜΑΤΑ …</a:t>
            </a:r>
            <a:endParaRPr lang="el-GR" dirty="0"/>
          </a:p>
        </p:txBody>
      </p:sp>
      <p:sp>
        <p:nvSpPr>
          <p:cNvPr id="25603" name="2 - Θέση περιεχομένου"/>
          <p:cNvSpPr>
            <a:spLocks noGrp="1"/>
          </p:cNvSpPr>
          <p:nvPr>
            <p:ph idx="1"/>
          </p:nvPr>
        </p:nvSpPr>
        <p:spPr/>
        <p:txBody>
          <a:bodyPr/>
          <a:lstStyle/>
          <a:p>
            <a:pPr eaLnBrk="1" hangingPunct="1"/>
            <a:r>
              <a:rPr lang="el-GR" altLang="en-US" sz="3600" b="1" dirty="0" smtClean="0">
                <a:solidFill>
                  <a:srgbClr val="FF0000"/>
                </a:solidFill>
              </a:rPr>
              <a:t>6. Δείξε του εμπιστοσύνη…</a:t>
            </a:r>
          </a:p>
          <a:p>
            <a:pPr eaLnBrk="1" hangingPunct="1"/>
            <a:r>
              <a:rPr lang="el-GR" altLang="en-US" dirty="0" smtClean="0"/>
              <a:t>Ανάθεσέ του ευθύνες ανάλογες με την ηλικία του…</a:t>
            </a:r>
          </a:p>
          <a:p>
            <a:pPr eaLnBrk="1" hangingPunct="1"/>
            <a:r>
              <a:rPr lang="el-GR" altLang="en-US" dirty="0" smtClean="0"/>
              <a:t>Μην ελέγχεις και καθοδηγείς το κάθε του βήμα. Να ‘</a:t>
            </a:r>
            <a:r>
              <a:rPr lang="el-GR" altLang="en-US" dirty="0" err="1" smtClean="0"/>
              <a:t>σαι</a:t>
            </a:r>
            <a:r>
              <a:rPr lang="el-GR" altLang="en-US" dirty="0" smtClean="0"/>
              <a:t> πάντα διακριτικός/ή…</a:t>
            </a:r>
          </a:p>
          <a:p>
            <a:pPr eaLnBrk="1" hangingPunct="1"/>
            <a:r>
              <a:rPr lang="el-GR" altLang="en-US" dirty="0" smtClean="0"/>
              <a:t>Ζήτησέ του να σε βοηθήσει σε διάφορες δουλειές εντός και εκτός σπιτιού…</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5603">
                                            <p:txEl>
                                              <p:pRg st="0" end="0"/>
                                            </p:txEl>
                                          </p:spTgt>
                                        </p:tgtEl>
                                        <p:attrNameLst>
                                          <p:attrName>style.visibility</p:attrName>
                                        </p:attrNameLst>
                                      </p:cBhvr>
                                      <p:to>
                                        <p:strVal val="visible"/>
                                      </p:to>
                                    </p:set>
                                    <p:animEffect transition="in" filter="wheel(1)">
                                      <p:cBhvr>
                                        <p:cTn id="10" dur="2000"/>
                                        <p:tgtEl>
                                          <p:spTgt spid="2560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wheel(1)">
                                      <p:cBhvr>
                                        <p:cTn id="13" dur="2000"/>
                                        <p:tgtEl>
                                          <p:spTgt spid="25603">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5603">
                                            <p:txEl>
                                              <p:pRg st="2" end="2"/>
                                            </p:txEl>
                                          </p:spTgt>
                                        </p:tgtEl>
                                        <p:attrNameLst>
                                          <p:attrName>style.visibility</p:attrName>
                                        </p:attrNameLst>
                                      </p:cBhvr>
                                      <p:to>
                                        <p:strVal val="visible"/>
                                      </p:to>
                                    </p:set>
                                    <p:animEffect transition="in" filter="wheel(1)">
                                      <p:cBhvr>
                                        <p:cTn id="16" dur="2000"/>
                                        <p:tgtEl>
                                          <p:spTgt spid="25603">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Effect transition="in" filter="wheel(1)">
                                      <p:cBhvr>
                                        <p:cTn id="19"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12 ΒΗΜΑΤΑ …</a:t>
            </a:r>
            <a:endParaRPr lang="el-GR" dirty="0"/>
          </a:p>
        </p:txBody>
      </p:sp>
      <p:sp>
        <p:nvSpPr>
          <p:cNvPr id="26627" name="2 - Θέση περιεχομένου"/>
          <p:cNvSpPr>
            <a:spLocks noGrp="1"/>
          </p:cNvSpPr>
          <p:nvPr>
            <p:ph idx="1"/>
          </p:nvPr>
        </p:nvSpPr>
        <p:spPr/>
        <p:txBody>
          <a:bodyPr/>
          <a:lstStyle/>
          <a:p>
            <a:pPr eaLnBrk="1" hangingPunct="1"/>
            <a:r>
              <a:rPr lang="el-GR" altLang="en-US" sz="3400" b="1" dirty="0" smtClean="0">
                <a:solidFill>
                  <a:srgbClr val="FF0000"/>
                </a:solidFill>
              </a:rPr>
              <a:t>7. Προετοίμασέ το για επιτυχίες…</a:t>
            </a:r>
          </a:p>
          <a:p>
            <a:pPr eaLnBrk="1" hangingPunct="1"/>
            <a:r>
              <a:rPr lang="el-GR" altLang="en-US" dirty="0" smtClean="0"/>
              <a:t>Βοήθησέ το να αναπτύξει τις ικανότητες, τα ταλέντα, τα ενδιαφέροντά του…</a:t>
            </a:r>
          </a:p>
          <a:p>
            <a:pPr eaLnBrk="1" hangingPunct="1"/>
            <a:r>
              <a:rPr lang="el-GR" altLang="en-US" dirty="0" smtClean="0"/>
              <a:t>Ενίσχυσέ του το συναισθηματικό του κόσμο…</a:t>
            </a:r>
          </a:p>
          <a:p>
            <a:pPr eaLnBrk="1" hangingPunct="1"/>
            <a:r>
              <a:rPr lang="el-GR" altLang="en-US" dirty="0" smtClean="0"/>
              <a:t>Θωράκισέ το στις αποτυχίες…</a:t>
            </a:r>
          </a:p>
          <a:p>
            <a:pPr eaLnBrk="1" hangingPunct="1"/>
            <a:r>
              <a:rPr lang="el-GR" altLang="en-US" dirty="0" smtClean="0"/>
              <a:t>Ενθάρρυνέ το να μη σταματά την προσπάθεια…</a:t>
            </a:r>
          </a:p>
          <a:p>
            <a:pPr eaLnBrk="1" hangingPunct="1"/>
            <a:r>
              <a:rPr lang="el-GR" altLang="en-US" dirty="0" smtClean="0"/>
              <a:t>Αφουγκράσου τα όνειρά του, τους στόχους του, τα σχέδιά του…</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6627">
                                            <p:txEl>
                                              <p:pRg st="0" end="0"/>
                                            </p:txEl>
                                          </p:spTgt>
                                        </p:tgtEl>
                                        <p:attrNameLst>
                                          <p:attrName>style.visibility</p:attrName>
                                        </p:attrNameLst>
                                      </p:cBhvr>
                                      <p:to>
                                        <p:strVal val="visible"/>
                                      </p:to>
                                    </p:set>
                                    <p:animEffect transition="in" filter="circle(in)">
                                      <p:cBhvr>
                                        <p:cTn id="10" dur="2000"/>
                                        <p:tgtEl>
                                          <p:spTgt spid="26627">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Effect transition="in" filter="circle(in)">
                                      <p:cBhvr>
                                        <p:cTn id="13" dur="2000"/>
                                        <p:tgtEl>
                                          <p:spTgt spid="26627">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6627">
                                            <p:txEl>
                                              <p:pRg st="2" end="2"/>
                                            </p:txEl>
                                          </p:spTgt>
                                        </p:tgtEl>
                                        <p:attrNameLst>
                                          <p:attrName>style.visibility</p:attrName>
                                        </p:attrNameLst>
                                      </p:cBhvr>
                                      <p:to>
                                        <p:strVal val="visible"/>
                                      </p:to>
                                    </p:set>
                                    <p:animEffect transition="in" filter="circle(in)">
                                      <p:cBhvr>
                                        <p:cTn id="16" dur="2000"/>
                                        <p:tgtEl>
                                          <p:spTgt spid="26627">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Effect transition="in" filter="circle(in)">
                                      <p:cBhvr>
                                        <p:cTn id="19" dur="2000"/>
                                        <p:tgtEl>
                                          <p:spTgt spid="26627">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circle(in)">
                                      <p:cBhvr>
                                        <p:cTn id="22" dur="2000"/>
                                        <p:tgtEl>
                                          <p:spTgt spid="26627">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Effect transition="in" filter="circle(in)">
                                      <p:cBhvr>
                                        <p:cTn id="25" dur="2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62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660053"/>
          </a:xfrm>
        </p:spPr>
        <p:txBody>
          <a:bodyPr/>
          <a:lstStyle/>
          <a:p>
            <a:pPr eaLnBrk="1" fontAlgn="auto" hangingPunct="1">
              <a:spcAft>
                <a:spcPts val="0"/>
              </a:spcAft>
              <a:defRPr/>
            </a:pPr>
            <a:r>
              <a:rPr lang="el-GR" dirty="0" smtClean="0"/>
              <a:t>12 ΒΗΜΑΤΑ …</a:t>
            </a:r>
            <a:endParaRPr lang="el-GR" dirty="0"/>
          </a:p>
        </p:txBody>
      </p:sp>
      <p:sp>
        <p:nvSpPr>
          <p:cNvPr id="27651" name="2 - Θέση περιεχομένου"/>
          <p:cNvSpPr>
            <a:spLocks noGrp="1"/>
          </p:cNvSpPr>
          <p:nvPr>
            <p:ph idx="1"/>
          </p:nvPr>
        </p:nvSpPr>
        <p:spPr>
          <a:xfrm>
            <a:off x="457200" y="1196752"/>
            <a:ext cx="7239000" cy="4846638"/>
          </a:xfrm>
        </p:spPr>
        <p:txBody>
          <a:bodyPr/>
          <a:lstStyle/>
          <a:p>
            <a:r>
              <a:rPr lang="el-GR" altLang="en-US" sz="3600" b="1" dirty="0" smtClean="0">
                <a:solidFill>
                  <a:srgbClr val="FF0000"/>
                </a:solidFill>
              </a:rPr>
              <a:t>8. Μακριά από ετικέτες…</a:t>
            </a:r>
          </a:p>
          <a:p>
            <a:pPr>
              <a:buFont typeface="Wingdings 2" panose="05020102010507070707" pitchFamily="18" charset="2"/>
              <a:buNone/>
            </a:pPr>
            <a:endParaRPr lang="el-GR" altLang="en-US" sz="3600" b="1" dirty="0" smtClean="0">
              <a:solidFill>
                <a:srgbClr val="FF0000"/>
              </a:solidFill>
            </a:endParaRPr>
          </a:p>
          <a:p>
            <a:r>
              <a:rPr lang="el-GR" altLang="en-US" sz="3000" dirty="0" smtClean="0"/>
              <a:t>Του σημαδεύουν αρνητικά τη ζωή …</a:t>
            </a:r>
          </a:p>
          <a:p>
            <a:r>
              <a:rPr lang="el-GR" altLang="en-US" sz="3000" dirty="0" smtClean="0"/>
              <a:t>Την αποδέχεται (αφού του την κόλλησε ο πατέρας ή η μητέρα) και συχνά παραιτούνται από προσπάθεια ανατροπής μιας τέτοιας ετικέτας (είσαι αδέξιο παιδί, δεν τα καταφέρνεις στη γυμναστική, δε θα μάθεις ποτέ να χορεύεις, είσαι ανορθόγραφος/η </a:t>
            </a:r>
            <a:r>
              <a:rPr lang="el-GR" altLang="en-US" sz="3000" dirty="0" err="1" smtClean="0"/>
              <a:t>κλπ</a:t>
            </a:r>
            <a:r>
              <a:rPr lang="el-GR" altLang="en-US" sz="3000" dirty="0" smtClean="0"/>
              <a:t>). </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7651">
                                            <p:txEl>
                                              <p:pRg st="0" end="0"/>
                                            </p:txEl>
                                          </p:spTgt>
                                        </p:tgtEl>
                                        <p:attrNameLst>
                                          <p:attrName>style.visibility</p:attrName>
                                        </p:attrNameLst>
                                      </p:cBhvr>
                                      <p:to>
                                        <p:strVal val="visible"/>
                                      </p:to>
                                    </p:set>
                                    <p:animEffect transition="in" filter="barn(inVertical)">
                                      <p:cBhvr>
                                        <p:cTn id="10" dur="500"/>
                                        <p:tgtEl>
                                          <p:spTgt spid="27651">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barn(inVertical)">
                                      <p:cBhvr>
                                        <p:cTn id="13" dur="500"/>
                                        <p:tgtEl>
                                          <p:spTgt spid="27651">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7651">
                                            <p:txEl>
                                              <p:pRg st="3" end="3"/>
                                            </p:txEl>
                                          </p:spTgt>
                                        </p:tgtEl>
                                        <p:attrNameLst>
                                          <p:attrName>style.visibility</p:attrName>
                                        </p:attrNameLst>
                                      </p:cBhvr>
                                      <p:to>
                                        <p:strVal val="visible"/>
                                      </p:to>
                                    </p:set>
                                    <p:animEffect transition="in" filter="barn(inVertical)">
                                      <p:cBhvr>
                                        <p:cTn id="16"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660053"/>
          </a:xfrm>
        </p:spPr>
        <p:txBody>
          <a:bodyPr/>
          <a:lstStyle/>
          <a:p>
            <a:pPr eaLnBrk="1" fontAlgn="auto" hangingPunct="1">
              <a:spcAft>
                <a:spcPts val="0"/>
              </a:spcAft>
              <a:defRPr/>
            </a:pPr>
            <a:r>
              <a:rPr lang="el-GR" dirty="0" smtClean="0"/>
              <a:t>12 ΒΗΜΑΤΑ…</a:t>
            </a:r>
            <a:endParaRPr lang="el-GR" dirty="0"/>
          </a:p>
        </p:txBody>
      </p:sp>
      <p:sp>
        <p:nvSpPr>
          <p:cNvPr id="28675" name="2 - Θέση περιεχομένου"/>
          <p:cNvSpPr>
            <a:spLocks noGrp="1"/>
          </p:cNvSpPr>
          <p:nvPr>
            <p:ph idx="1"/>
          </p:nvPr>
        </p:nvSpPr>
        <p:spPr>
          <a:xfrm>
            <a:off x="755576" y="1052736"/>
            <a:ext cx="7239000" cy="5330825"/>
          </a:xfrm>
        </p:spPr>
        <p:txBody>
          <a:bodyPr/>
          <a:lstStyle/>
          <a:p>
            <a:r>
              <a:rPr lang="el-GR" altLang="en-US" sz="3400" b="1" dirty="0" smtClean="0">
                <a:solidFill>
                  <a:srgbClr val="FF0000"/>
                </a:solidFill>
              </a:rPr>
              <a:t>9. Να ‘χεις ρεαλιστικές προσδοκίες …</a:t>
            </a:r>
          </a:p>
          <a:p>
            <a:r>
              <a:rPr lang="el-GR" altLang="en-US" sz="3000" dirty="0" smtClean="0"/>
              <a:t>Να θέτεις πάντα ρεαλιστικούς στόχους ανάλογους με την ηλικία και τις ικανότητες του παιδιού σου…</a:t>
            </a:r>
          </a:p>
          <a:p>
            <a:r>
              <a:rPr lang="el-GR" altLang="en-US" sz="3000" dirty="0" smtClean="0"/>
              <a:t>Οι υπερβολικές απαιτήσεις από ένα παιδί το κλονίζουν, το απογοητεύουν…</a:t>
            </a:r>
          </a:p>
          <a:p>
            <a:r>
              <a:rPr lang="el-GR" altLang="en-US" sz="3000" dirty="0" smtClean="0"/>
              <a:t>Να το μάθεις να βάζει τους δικούς του στόχους στη ζωή που να είναι εφικτοί, πραγματοποιήσιμοι και πάντα ευγενείς…</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1000"/>
                                        <p:tgtEl>
                                          <p:spTgt spid="28675">
                                            <p:txEl>
                                              <p:pRg st="0" end="0"/>
                                            </p:txEl>
                                          </p:spTgt>
                                        </p:tgtEl>
                                      </p:cBhvr>
                                    </p:animEffect>
                                    <p:anim calcmode="lin" valueType="num">
                                      <p:cBhvr>
                                        <p:cTn id="13"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867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fade">
                                      <p:cBhvr>
                                        <p:cTn id="17" dur="1000"/>
                                        <p:tgtEl>
                                          <p:spTgt spid="28675">
                                            <p:txEl>
                                              <p:pRg st="1" end="1"/>
                                            </p:txEl>
                                          </p:spTgt>
                                        </p:tgtEl>
                                      </p:cBhvr>
                                    </p:animEffect>
                                    <p:anim calcmode="lin" valueType="num">
                                      <p:cBhvr>
                                        <p:cTn id="18"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8675">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fade">
                                      <p:cBhvr>
                                        <p:cTn id="22" dur="1000"/>
                                        <p:tgtEl>
                                          <p:spTgt spid="28675">
                                            <p:txEl>
                                              <p:pRg st="2" end="2"/>
                                            </p:txEl>
                                          </p:spTgt>
                                        </p:tgtEl>
                                      </p:cBhvr>
                                    </p:animEffect>
                                    <p:anim calcmode="lin" valueType="num">
                                      <p:cBhvr>
                                        <p:cTn id="23"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8675">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8675">
                                            <p:txEl>
                                              <p:pRg st="3" end="3"/>
                                            </p:txEl>
                                          </p:spTgt>
                                        </p:tgtEl>
                                        <p:attrNameLst>
                                          <p:attrName>style.visibility</p:attrName>
                                        </p:attrNameLst>
                                      </p:cBhvr>
                                      <p:to>
                                        <p:strVal val="visible"/>
                                      </p:to>
                                    </p:set>
                                    <p:animEffect transition="in" filter="fade">
                                      <p:cBhvr>
                                        <p:cTn id="27" dur="1000"/>
                                        <p:tgtEl>
                                          <p:spTgt spid="28675">
                                            <p:txEl>
                                              <p:pRg st="3" end="3"/>
                                            </p:txEl>
                                          </p:spTgt>
                                        </p:tgtEl>
                                      </p:cBhvr>
                                    </p:animEffect>
                                    <p:anim calcmode="lin" valueType="num">
                                      <p:cBhvr>
                                        <p:cTn id="28"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86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6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239000" cy="732061"/>
          </a:xfrm>
        </p:spPr>
        <p:txBody>
          <a:bodyPr/>
          <a:lstStyle/>
          <a:p>
            <a:pPr eaLnBrk="1" hangingPunct="1">
              <a:defRPr/>
            </a:pPr>
            <a:r>
              <a:rPr lang="el-GR" dirty="0" smtClean="0"/>
              <a:t>12 ΒΗΜΑΤΑ … </a:t>
            </a:r>
            <a:endParaRPr lang="el-GR" dirty="0"/>
          </a:p>
        </p:txBody>
      </p:sp>
      <p:sp>
        <p:nvSpPr>
          <p:cNvPr id="29699" name="2 - Θέση περιεχομένου"/>
          <p:cNvSpPr>
            <a:spLocks noGrp="1"/>
          </p:cNvSpPr>
          <p:nvPr>
            <p:ph idx="1"/>
          </p:nvPr>
        </p:nvSpPr>
        <p:spPr>
          <a:xfrm>
            <a:off x="478333" y="836712"/>
            <a:ext cx="7239000" cy="5256212"/>
          </a:xfrm>
        </p:spPr>
        <p:txBody>
          <a:bodyPr/>
          <a:lstStyle/>
          <a:p>
            <a:r>
              <a:rPr lang="el-GR" altLang="en-US" sz="3400" b="1" dirty="0" smtClean="0">
                <a:solidFill>
                  <a:srgbClr val="FF0000"/>
                </a:solidFill>
              </a:rPr>
              <a:t>10. Πρόσφερέ του ασφάλεια και στοργή…</a:t>
            </a:r>
          </a:p>
          <a:p>
            <a:r>
              <a:rPr lang="el-GR" altLang="en-US" sz="3000" dirty="0" smtClean="0"/>
              <a:t>Διατήρησε ένα σταθερό οικογενειακό περιβάλλον για το παιδί…</a:t>
            </a:r>
          </a:p>
          <a:p>
            <a:r>
              <a:rPr lang="el-GR" altLang="en-US" sz="3000" dirty="0" smtClean="0"/>
              <a:t>Το παιδί έχει ανάγκη να νιώθει ασφαλές στην οικογένειά του και να απολαμβάνει την αγάπη και κατανόηση των γονιών του …</a:t>
            </a:r>
          </a:p>
          <a:p>
            <a:r>
              <a:rPr lang="el-GR" altLang="en-US" sz="3000" dirty="0" smtClean="0"/>
              <a:t>Η δική σου στοργή θα το κάνει να εκδηλώνει και κείνο τα αισθήματά του…</a:t>
            </a:r>
          </a:p>
          <a:p>
            <a:pPr eaLnBrk="1" hangingPunct="1"/>
            <a:endParaRPr lang="el-GR" altLang="en-US" sz="3000"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calcmode="lin" valueType="num">
                                      <p:cBhvr>
                                        <p:cTn id="12" dur="1000" fill="hold"/>
                                        <p:tgtEl>
                                          <p:spTgt spid="29699">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2969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9699">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p:cTn id="17" dur="1000" fill="hold"/>
                                        <p:tgtEl>
                                          <p:spTgt spid="29699">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29699">
                                            <p:txEl>
                                              <p:pRg st="1" end="1"/>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 calcmode="lin" valueType="num">
                                      <p:cBhvr>
                                        <p:cTn id="22" dur="1000" fill="hold"/>
                                        <p:tgtEl>
                                          <p:spTgt spid="29699">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29699">
                                            <p:txEl>
                                              <p:pRg st="2" end="2"/>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 calcmode="lin" valueType="num">
                                      <p:cBhvr>
                                        <p:cTn id="27" dur="1000" fill="hold"/>
                                        <p:tgtEl>
                                          <p:spTgt spid="29699">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29699">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12 ΒΗΜΑΤΑ … </a:t>
            </a:r>
            <a:endParaRPr lang="el-GR" dirty="0"/>
          </a:p>
        </p:txBody>
      </p:sp>
      <p:sp>
        <p:nvSpPr>
          <p:cNvPr id="30723" name="2 - Θέση περιεχομένου"/>
          <p:cNvSpPr>
            <a:spLocks noGrp="1"/>
          </p:cNvSpPr>
          <p:nvPr>
            <p:ph idx="1"/>
          </p:nvPr>
        </p:nvSpPr>
        <p:spPr/>
        <p:txBody>
          <a:bodyPr/>
          <a:lstStyle/>
          <a:p>
            <a:r>
              <a:rPr lang="el-GR" altLang="en-US" sz="2800" b="1" dirty="0" smtClean="0">
                <a:solidFill>
                  <a:srgbClr val="FF0000"/>
                </a:solidFill>
              </a:rPr>
              <a:t>11. «Η γλώσσα κόκαλα δεν έχει και κόκαλα τσακίζει»… </a:t>
            </a:r>
            <a:endParaRPr lang="el-GR" altLang="en-US" dirty="0" smtClean="0"/>
          </a:p>
          <a:p>
            <a:endParaRPr lang="el-GR" altLang="en-US" dirty="0" smtClean="0"/>
          </a:p>
        </p:txBody>
      </p:sp>
      <p:sp>
        <p:nvSpPr>
          <p:cNvPr id="4" name="TextBox 3"/>
          <p:cNvSpPr txBox="1"/>
          <p:nvPr/>
        </p:nvSpPr>
        <p:spPr>
          <a:xfrm>
            <a:off x="0" y="6417747"/>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0"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80962"/>
            <a:ext cx="7239000" cy="588045"/>
          </a:xfrm>
        </p:spPr>
        <p:txBody>
          <a:bodyPr/>
          <a:lstStyle/>
          <a:p>
            <a:pPr eaLnBrk="1" hangingPunct="1">
              <a:defRPr/>
            </a:pPr>
            <a:r>
              <a:rPr lang="el-GR" dirty="0" smtClean="0"/>
              <a:t>12 ΒΗΜΑΤΑ …</a:t>
            </a:r>
            <a:endParaRPr lang="el-GR" dirty="0"/>
          </a:p>
        </p:txBody>
      </p:sp>
      <p:sp>
        <p:nvSpPr>
          <p:cNvPr id="32771" name="2 - Θέση περιεχομένου"/>
          <p:cNvSpPr>
            <a:spLocks noGrp="1"/>
          </p:cNvSpPr>
          <p:nvPr>
            <p:ph idx="1"/>
          </p:nvPr>
        </p:nvSpPr>
        <p:spPr>
          <a:xfrm>
            <a:off x="611560" y="669007"/>
            <a:ext cx="7239000" cy="5475288"/>
          </a:xfrm>
        </p:spPr>
        <p:txBody>
          <a:bodyPr/>
          <a:lstStyle/>
          <a:p>
            <a:r>
              <a:rPr lang="el-GR" altLang="en-US" sz="3400" b="1" dirty="0" smtClean="0">
                <a:solidFill>
                  <a:srgbClr val="FF0000"/>
                </a:solidFill>
              </a:rPr>
              <a:t>11. «Η γλώσσα κόκαλα δεν έχει και κόκαλα τσακίζει»… </a:t>
            </a:r>
            <a:endParaRPr lang="el-GR" altLang="en-US" dirty="0" smtClean="0"/>
          </a:p>
          <a:p>
            <a:r>
              <a:rPr lang="el-GR" altLang="en-US" sz="3200" dirty="0" smtClean="0">
                <a:solidFill>
                  <a:srgbClr val="7030A0"/>
                </a:solidFill>
              </a:rPr>
              <a:t>Φράσεις που ενισχύουν την αυτοπεποίθηση:</a:t>
            </a:r>
            <a:endParaRPr lang="el-GR" altLang="en-US" dirty="0" smtClean="0">
              <a:solidFill>
                <a:srgbClr val="7030A0"/>
              </a:solidFill>
            </a:endParaRPr>
          </a:p>
          <a:p>
            <a:r>
              <a:rPr lang="el-GR" altLang="en-US" sz="3000" dirty="0" smtClean="0"/>
              <a:t>«Μη στεναχωριέσαι, μαζί θα το αντιμετωπίσουμε».</a:t>
            </a:r>
          </a:p>
          <a:p>
            <a:r>
              <a:rPr lang="el-GR" altLang="en-US" sz="3000" dirty="0" smtClean="0"/>
              <a:t>«Είμαι πολύ περήφανος/η για σένα».</a:t>
            </a:r>
          </a:p>
          <a:p>
            <a:r>
              <a:rPr lang="el-GR" altLang="en-US" sz="3000" dirty="0" smtClean="0"/>
              <a:t>«Δεν πειράζει αν κλάψεις, θα νιώσεις καλύτερα».</a:t>
            </a:r>
          </a:p>
          <a:p>
            <a:r>
              <a:rPr lang="el-GR" altLang="en-US" sz="3200" dirty="0" smtClean="0"/>
              <a:t>«Είσαι πολύ όμορφη/</a:t>
            </a:r>
            <a:r>
              <a:rPr lang="el-GR" altLang="en-US" sz="3200" dirty="0" err="1" smtClean="0"/>
              <a:t>ος</a:t>
            </a:r>
            <a:r>
              <a:rPr lang="el-GR" altLang="en-US" sz="3200" dirty="0" smtClean="0"/>
              <a:t> έτσι που ντύθηκες για το πάρτι».</a:t>
            </a:r>
          </a:p>
          <a:p>
            <a:endParaRPr lang="el-GR" altLang="en-US" sz="3000" dirty="0" smtClean="0"/>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2771">
                                            <p:txEl>
                                              <p:pRg st="0" end="0"/>
                                            </p:txEl>
                                          </p:spTgt>
                                        </p:tgtEl>
                                        <p:attrNameLst>
                                          <p:attrName>style.visibility</p:attrName>
                                        </p:attrNameLst>
                                      </p:cBhvr>
                                      <p:to>
                                        <p:strVal val="visible"/>
                                      </p:to>
                                    </p:set>
                                    <p:animEffect transition="in" filter="circle(in)">
                                      <p:cBhvr>
                                        <p:cTn id="10" dur="2000"/>
                                        <p:tgtEl>
                                          <p:spTgt spid="32771">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Effect transition="in" filter="circle(in)">
                                      <p:cBhvr>
                                        <p:cTn id="13" dur="2000"/>
                                        <p:tgtEl>
                                          <p:spTgt spid="32771">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2771">
                                            <p:txEl>
                                              <p:pRg st="2" end="2"/>
                                            </p:txEl>
                                          </p:spTgt>
                                        </p:tgtEl>
                                        <p:attrNameLst>
                                          <p:attrName>style.visibility</p:attrName>
                                        </p:attrNameLst>
                                      </p:cBhvr>
                                      <p:to>
                                        <p:strVal val="visible"/>
                                      </p:to>
                                    </p:set>
                                    <p:animEffect transition="in" filter="circle(in)">
                                      <p:cBhvr>
                                        <p:cTn id="16" dur="2000"/>
                                        <p:tgtEl>
                                          <p:spTgt spid="32771">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Effect transition="in" filter="circle(in)">
                                      <p:cBhvr>
                                        <p:cTn id="19" dur="2000"/>
                                        <p:tgtEl>
                                          <p:spTgt spid="32771">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circle(in)">
                                      <p:cBhvr>
                                        <p:cTn id="22" dur="2000"/>
                                        <p:tgtEl>
                                          <p:spTgt spid="32771">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2771">
                                            <p:txEl>
                                              <p:pRg st="5" end="5"/>
                                            </p:txEl>
                                          </p:spTgt>
                                        </p:tgtEl>
                                        <p:attrNameLst>
                                          <p:attrName>style.visibility</p:attrName>
                                        </p:attrNameLst>
                                      </p:cBhvr>
                                      <p:to>
                                        <p:strVal val="visible"/>
                                      </p:to>
                                    </p:set>
                                    <p:animEffect transition="in" filter="circle(in)">
                                      <p:cBhvr>
                                        <p:cTn id="25" dur="20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77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770" y="188640"/>
            <a:ext cx="7239000" cy="732061"/>
          </a:xfrm>
        </p:spPr>
        <p:txBody>
          <a:bodyPr/>
          <a:lstStyle/>
          <a:p>
            <a:pPr eaLnBrk="1" hangingPunct="1">
              <a:defRPr/>
            </a:pPr>
            <a:r>
              <a:rPr lang="el-GR" dirty="0" smtClean="0"/>
              <a:t>12 ΒΗΜΑΤΑ … </a:t>
            </a:r>
            <a:endParaRPr lang="el-GR" dirty="0"/>
          </a:p>
        </p:txBody>
      </p:sp>
      <p:sp>
        <p:nvSpPr>
          <p:cNvPr id="33795" name="2 - Θέση περιεχομένου"/>
          <p:cNvSpPr>
            <a:spLocks noGrp="1"/>
          </p:cNvSpPr>
          <p:nvPr>
            <p:ph idx="1"/>
          </p:nvPr>
        </p:nvSpPr>
        <p:spPr>
          <a:xfrm>
            <a:off x="611560" y="1052736"/>
            <a:ext cx="7239000" cy="5187950"/>
          </a:xfrm>
        </p:spPr>
        <p:txBody>
          <a:bodyPr/>
          <a:lstStyle/>
          <a:p>
            <a:r>
              <a:rPr lang="el-GR" altLang="en-US" sz="2800" dirty="0" smtClean="0">
                <a:solidFill>
                  <a:srgbClr val="7030A0"/>
                </a:solidFill>
              </a:rPr>
              <a:t>Φράσεις που ενισχύουν την αυτοπεποίθηση</a:t>
            </a:r>
            <a:endParaRPr lang="el-GR" altLang="en-US" dirty="0" smtClean="0">
              <a:solidFill>
                <a:srgbClr val="7030A0"/>
              </a:solidFill>
            </a:endParaRPr>
          </a:p>
          <a:p>
            <a:r>
              <a:rPr lang="el-GR" altLang="en-US" sz="3200" dirty="0" smtClean="0"/>
              <a:t>«Όλοι μας κάνουμε λάθη».</a:t>
            </a:r>
          </a:p>
          <a:p>
            <a:r>
              <a:rPr lang="el-GR" altLang="en-US" sz="3200" dirty="0" smtClean="0"/>
              <a:t>«Μπράβο! Είναι πολύ έξυπνο αυτό που σκέφτηκες».</a:t>
            </a:r>
          </a:p>
          <a:p>
            <a:r>
              <a:rPr lang="el-GR" altLang="en-US" sz="3200" dirty="0" smtClean="0"/>
              <a:t>«Πες το ξανά αυτό. Μου άρεσε πολύ!»</a:t>
            </a:r>
          </a:p>
          <a:p>
            <a:r>
              <a:rPr lang="el-GR" altLang="en-US" sz="3200" dirty="0" smtClean="0"/>
              <a:t>«Σ’ αγαπώ γι' αυτό που είσαι».</a:t>
            </a:r>
          </a:p>
          <a:p>
            <a:r>
              <a:rPr lang="el-GR" altLang="en-US" sz="3200" dirty="0" smtClean="0"/>
              <a:t>«Έχεις δίκαιο».</a:t>
            </a:r>
          </a:p>
          <a:p>
            <a:r>
              <a:rPr lang="el-GR" altLang="en-US" sz="3200" dirty="0" smtClean="0"/>
              <a:t>«Ευχαριστώ για τη βοήθεια».</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3795">
                                            <p:txEl>
                                              <p:pRg st="0" end="0"/>
                                            </p:txEl>
                                          </p:spTgt>
                                        </p:tgtEl>
                                        <p:attrNameLst>
                                          <p:attrName>style.visibility</p:attrName>
                                        </p:attrNameLst>
                                      </p:cBhvr>
                                      <p:to>
                                        <p:strVal val="visible"/>
                                      </p:to>
                                    </p:set>
                                    <p:animEffect transition="in" filter="randombar(horizontal)">
                                      <p:cBhvr>
                                        <p:cTn id="10" dur="500"/>
                                        <p:tgtEl>
                                          <p:spTgt spid="33795">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Effect transition="in" filter="randombar(horizontal)">
                                      <p:cBhvr>
                                        <p:cTn id="13" dur="500"/>
                                        <p:tgtEl>
                                          <p:spTgt spid="33795">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3795">
                                            <p:txEl>
                                              <p:pRg st="2" end="2"/>
                                            </p:txEl>
                                          </p:spTgt>
                                        </p:tgtEl>
                                        <p:attrNameLst>
                                          <p:attrName>style.visibility</p:attrName>
                                        </p:attrNameLst>
                                      </p:cBhvr>
                                      <p:to>
                                        <p:strVal val="visible"/>
                                      </p:to>
                                    </p:set>
                                    <p:animEffect transition="in" filter="randombar(horizontal)">
                                      <p:cBhvr>
                                        <p:cTn id="16" dur="500"/>
                                        <p:tgtEl>
                                          <p:spTgt spid="33795">
                                            <p:txEl>
                                              <p:pRg st="2" end="2"/>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Effect transition="in" filter="randombar(horizontal)">
                                      <p:cBhvr>
                                        <p:cTn id="19" dur="500"/>
                                        <p:tgtEl>
                                          <p:spTgt spid="33795">
                                            <p:txEl>
                                              <p:pRg st="3" end="3"/>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randombar(horizontal)">
                                      <p:cBhvr>
                                        <p:cTn id="22" dur="500"/>
                                        <p:tgtEl>
                                          <p:spTgt spid="33795">
                                            <p:txEl>
                                              <p:pRg st="4" end="4"/>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3795">
                                            <p:txEl>
                                              <p:pRg st="5" end="5"/>
                                            </p:txEl>
                                          </p:spTgt>
                                        </p:tgtEl>
                                        <p:attrNameLst>
                                          <p:attrName>style.visibility</p:attrName>
                                        </p:attrNameLst>
                                      </p:cBhvr>
                                      <p:to>
                                        <p:strVal val="visible"/>
                                      </p:to>
                                    </p:set>
                                    <p:animEffect transition="in" filter="randombar(horizontal)">
                                      <p:cBhvr>
                                        <p:cTn id="25" dur="500"/>
                                        <p:tgtEl>
                                          <p:spTgt spid="33795">
                                            <p:txEl>
                                              <p:pRg st="5" end="5"/>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3795">
                                            <p:txEl>
                                              <p:pRg st="6" end="6"/>
                                            </p:txEl>
                                          </p:spTgt>
                                        </p:tgtEl>
                                        <p:attrNameLst>
                                          <p:attrName>style.visibility</p:attrName>
                                        </p:attrNameLst>
                                      </p:cBhvr>
                                      <p:to>
                                        <p:strVal val="visible"/>
                                      </p:to>
                                    </p:set>
                                    <p:animEffect transition="in" filter="randombar(horizontal)">
                                      <p:cBhvr>
                                        <p:cTn id="28"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79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804069"/>
          </a:xfrm>
        </p:spPr>
        <p:txBody>
          <a:bodyPr/>
          <a:lstStyle/>
          <a:p>
            <a:pPr eaLnBrk="1" hangingPunct="1">
              <a:defRPr/>
            </a:pPr>
            <a:r>
              <a:rPr lang="el-GR" dirty="0" smtClean="0"/>
              <a:t>12 ΒΗΜΑΤΑ …</a:t>
            </a:r>
            <a:endParaRPr lang="el-GR" dirty="0"/>
          </a:p>
        </p:txBody>
      </p:sp>
      <p:sp>
        <p:nvSpPr>
          <p:cNvPr id="34819" name="2 - Θέση περιεχομένου"/>
          <p:cNvSpPr>
            <a:spLocks noGrp="1"/>
          </p:cNvSpPr>
          <p:nvPr>
            <p:ph idx="1"/>
          </p:nvPr>
        </p:nvSpPr>
        <p:spPr>
          <a:xfrm>
            <a:off x="457200" y="1412875"/>
            <a:ext cx="7239000" cy="5043488"/>
          </a:xfrm>
        </p:spPr>
        <p:txBody>
          <a:bodyPr/>
          <a:lstStyle/>
          <a:p>
            <a:r>
              <a:rPr lang="el-GR" altLang="en-US" sz="3200" dirty="0" smtClean="0">
                <a:solidFill>
                  <a:srgbClr val="7030A0"/>
                </a:solidFill>
              </a:rPr>
              <a:t>Φράσεις που ενισχύουν την αυτοπεποίθηση</a:t>
            </a:r>
            <a:endParaRPr lang="el-GR" altLang="en-US" dirty="0" smtClean="0">
              <a:solidFill>
                <a:srgbClr val="7030A0"/>
              </a:solidFill>
            </a:endParaRPr>
          </a:p>
          <a:p>
            <a:r>
              <a:rPr lang="el-GR" altLang="en-US" dirty="0" smtClean="0"/>
              <a:t>«Συγνώμη. Έκανα λάθος!»</a:t>
            </a:r>
          </a:p>
          <a:p>
            <a:r>
              <a:rPr lang="el-GR" altLang="en-US" dirty="0" smtClean="0"/>
              <a:t>«Θα σ’ αγαπώ ό,τι κι αν κάνεις».</a:t>
            </a:r>
          </a:p>
          <a:p>
            <a:r>
              <a:rPr lang="el-GR" altLang="en-US" dirty="0" smtClean="0"/>
              <a:t>«Καλή προσπάθεια».</a:t>
            </a:r>
          </a:p>
          <a:p>
            <a:r>
              <a:rPr lang="el-GR" altLang="en-US" dirty="0" smtClean="0"/>
              <a:t>«Συνέχισε έτσι»</a:t>
            </a:r>
          </a:p>
          <a:p>
            <a:r>
              <a:rPr lang="el-GR" altLang="en-US" dirty="0" smtClean="0"/>
              <a:t>«Μη τα παρατάς. Θα τα καταφέρεις».</a:t>
            </a:r>
          </a:p>
          <a:p>
            <a:r>
              <a:rPr lang="el-GR" altLang="en-US" dirty="0" smtClean="0"/>
              <a:t>«Έκανες εντυπωσιακή δουλειά. Συνέχισε έτσι».</a:t>
            </a:r>
          </a:p>
          <a:p>
            <a:r>
              <a:rPr lang="el-GR" altLang="en-US" dirty="0" smtClean="0"/>
              <a:t>«Πιστεύω σε σένα».</a:t>
            </a:r>
          </a:p>
          <a:p>
            <a:endParaRPr lang="el-GR" altLang="en-US" dirty="0" smtClean="0"/>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p:cTn id="13" dur="10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4819">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4819">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p:cTn id="19" dur="10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4819">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4819">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4819">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p:cTn id="25" dur="10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4819">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4819">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4819">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p:cTn id="31" dur="1000" fill="hold"/>
                                        <p:tgtEl>
                                          <p:spTgt spid="3481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481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481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4819">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4819">
                                            <p:txEl>
                                              <p:pRg st="4" end="4"/>
                                            </p:txEl>
                                          </p:spTgt>
                                        </p:tgtEl>
                                        <p:attrNameLst>
                                          <p:attrName>style.visibility</p:attrName>
                                        </p:attrNameLst>
                                      </p:cBhvr>
                                      <p:to>
                                        <p:strVal val="visible"/>
                                      </p:to>
                                    </p:set>
                                    <p:anim calcmode="lin" valueType="num">
                                      <p:cBhvr>
                                        <p:cTn id="37" dur="1000" fill="hold"/>
                                        <p:tgtEl>
                                          <p:spTgt spid="34819">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4819">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4819">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4819">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4819">
                                            <p:txEl>
                                              <p:pRg st="5" end="5"/>
                                            </p:txEl>
                                          </p:spTgt>
                                        </p:tgtEl>
                                        <p:attrNameLst>
                                          <p:attrName>style.visibility</p:attrName>
                                        </p:attrNameLst>
                                      </p:cBhvr>
                                      <p:to>
                                        <p:strVal val="visible"/>
                                      </p:to>
                                    </p:set>
                                    <p:anim calcmode="lin" valueType="num">
                                      <p:cBhvr>
                                        <p:cTn id="43" dur="1000" fill="hold"/>
                                        <p:tgtEl>
                                          <p:spTgt spid="34819">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4819">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4819">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4819">
                                            <p:txEl>
                                              <p:pRg st="5" end="5"/>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4819">
                                            <p:txEl>
                                              <p:pRg st="6" end="6"/>
                                            </p:txEl>
                                          </p:spTgt>
                                        </p:tgtEl>
                                        <p:attrNameLst>
                                          <p:attrName>style.visibility</p:attrName>
                                        </p:attrNameLst>
                                      </p:cBhvr>
                                      <p:to>
                                        <p:strVal val="visible"/>
                                      </p:to>
                                    </p:set>
                                    <p:anim calcmode="lin" valueType="num">
                                      <p:cBhvr>
                                        <p:cTn id="49" dur="1000" fill="hold"/>
                                        <p:tgtEl>
                                          <p:spTgt spid="34819">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4819">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4819">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4819">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4819">
                                            <p:txEl>
                                              <p:pRg st="7" end="7"/>
                                            </p:txEl>
                                          </p:spTgt>
                                        </p:tgtEl>
                                        <p:attrNameLst>
                                          <p:attrName>style.visibility</p:attrName>
                                        </p:attrNameLst>
                                      </p:cBhvr>
                                      <p:to>
                                        <p:strVal val="visible"/>
                                      </p:to>
                                    </p:set>
                                    <p:anim calcmode="lin" valueType="num">
                                      <p:cBhvr>
                                        <p:cTn id="55" dur="1000" fill="hold"/>
                                        <p:tgtEl>
                                          <p:spTgt spid="34819">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4819">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4819">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48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588045"/>
          </a:xfrm>
        </p:spPr>
        <p:txBody>
          <a:bodyPr/>
          <a:lstStyle/>
          <a:p>
            <a:pPr eaLnBrk="1" hangingPunct="1">
              <a:defRPr/>
            </a:pPr>
            <a:r>
              <a:rPr lang="el-GR" dirty="0" smtClean="0"/>
              <a:t>12 ΒΗΜΑΤΑ…</a:t>
            </a:r>
            <a:endParaRPr lang="el-GR" dirty="0"/>
          </a:p>
        </p:txBody>
      </p:sp>
      <p:sp>
        <p:nvSpPr>
          <p:cNvPr id="35843" name="2 - Θέση περιεχομένου"/>
          <p:cNvSpPr>
            <a:spLocks noGrp="1"/>
          </p:cNvSpPr>
          <p:nvPr>
            <p:ph idx="1"/>
          </p:nvPr>
        </p:nvSpPr>
        <p:spPr>
          <a:xfrm>
            <a:off x="487298" y="938414"/>
            <a:ext cx="7239000" cy="5403850"/>
          </a:xfrm>
        </p:spPr>
        <p:txBody>
          <a:bodyPr/>
          <a:lstStyle/>
          <a:p>
            <a:pPr eaLnBrk="1" hangingPunct="1"/>
            <a:r>
              <a:rPr lang="el-GR" altLang="en-US" sz="2800" dirty="0" smtClean="0">
                <a:solidFill>
                  <a:srgbClr val="7030A0"/>
                </a:solidFill>
              </a:rPr>
              <a:t>Φράσεις που ενισχύουν την αυτοπεποίθηση</a:t>
            </a:r>
          </a:p>
          <a:p>
            <a:r>
              <a:rPr lang="el-GR" altLang="en-US" dirty="0" smtClean="0"/>
              <a:t>«Μπράβο, μη σταματάς, θα τα καταφέρεις».</a:t>
            </a:r>
          </a:p>
          <a:p>
            <a:r>
              <a:rPr lang="el-GR" altLang="en-US" dirty="0" smtClean="0"/>
              <a:t>«Δεν πειράζει, αυτό που μετράει είναι η προσπάθεια».</a:t>
            </a:r>
          </a:p>
          <a:p>
            <a:r>
              <a:rPr lang="el-GR" altLang="en-US" dirty="0" smtClean="0"/>
              <a:t>«Κανένα πρόβλημα. Τουλάχιστον εσύ ξέρεις ότι προσπάθησες!»</a:t>
            </a:r>
          </a:p>
          <a:p>
            <a:r>
              <a:rPr lang="el-GR" altLang="en-US" dirty="0" smtClean="0"/>
              <a:t>«Και τι έγινε που σε νίκησε ο Νίκος; Την επόμενη φορά, που θα είσαι σε καλύτερη φόρμα, θα τον κερδίσεις εσύ».</a:t>
            </a:r>
          </a:p>
          <a:p>
            <a:r>
              <a:rPr lang="el-GR" altLang="en-US" dirty="0" smtClean="0"/>
              <a:t>«Μα τι γενναίο παιδί! Ούτε κιχ δεν έβγαλες που σε εξέτασε ο οδοντίατρος. Μπράβο».</a:t>
            </a:r>
          </a:p>
          <a:p>
            <a:pPr eaLnBrk="1" hangingPunct="1"/>
            <a:endParaRPr lang="el-GR" altLang="en-US" dirty="0" smtClean="0">
              <a:solidFill>
                <a:srgbClr val="7030A0"/>
              </a:solidFill>
            </a:endParaRP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5843">
                                            <p:txEl>
                                              <p:pRg st="0" end="0"/>
                                            </p:txEl>
                                          </p:spTgt>
                                        </p:tgtEl>
                                        <p:attrNameLst>
                                          <p:attrName>style.visibility</p:attrName>
                                        </p:attrNameLst>
                                      </p:cBhvr>
                                      <p:to>
                                        <p:strVal val="visible"/>
                                      </p:to>
                                    </p:set>
                                    <p:animEffect transition="in" filter="circle(in)">
                                      <p:cBhvr>
                                        <p:cTn id="10" dur="2000"/>
                                        <p:tgtEl>
                                          <p:spTgt spid="3584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Effect transition="in" filter="circle(in)">
                                      <p:cBhvr>
                                        <p:cTn id="13" dur="2000"/>
                                        <p:tgtEl>
                                          <p:spTgt spid="35843">
                                            <p:txEl>
                                              <p:pRg st="1" end="1"/>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5843">
                                            <p:txEl>
                                              <p:pRg st="2" end="2"/>
                                            </p:txEl>
                                          </p:spTgt>
                                        </p:tgtEl>
                                        <p:attrNameLst>
                                          <p:attrName>style.visibility</p:attrName>
                                        </p:attrNameLst>
                                      </p:cBhvr>
                                      <p:to>
                                        <p:strVal val="visible"/>
                                      </p:to>
                                    </p:set>
                                    <p:animEffect transition="in" filter="circle(in)">
                                      <p:cBhvr>
                                        <p:cTn id="16" dur="2000"/>
                                        <p:tgtEl>
                                          <p:spTgt spid="35843">
                                            <p:txEl>
                                              <p:pRg st="2" end="2"/>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animEffect transition="in" filter="circle(in)">
                                      <p:cBhvr>
                                        <p:cTn id="19" dur="2000"/>
                                        <p:tgtEl>
                                          <p:spTgt spid="35843">
                                            <p:txEl>
                                              <p:pRg st="3" end="3"/>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5843">
                                            <p:txEl>
                                              <p:pRg st="4" end="4"/>
                                            </p:txEl>
                                          </p:spTgt>
                                        </p:tgtEl>
                                        <p:attrNameLst>
                                          <p:attrName>style.visibility</p:attrName>
                                        </p:attrNameLst>
                                      </p:cBhvr>
                                      <p:to>
                                        <p:strVal val="visible"/>
                                      </p:to>
                                    </p:set>
                                    <p:animEffect transition="in" filter="circle(in)">
                                      <p:cBhvr>
                                        <p:cTn id="22" dur="2000"/>
                                        <p:tgtEl>
                                          <p:spTgt spid="35843">
                                            <p:txEl>
                                              <p:pRg st="4" end="4"/>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5843">
                                            <p:txEl>
                                              <p:pRg st="5" end="5"/>
                                            </p:txEl>
                                          </p:spTgt>
                                        </p:tgtEl>
                                        <p:attrNameLst>
                                          <p:attrName>style.visibility</p:attrName>
                                        </p:attrNameLst>
                                      </p:cBhvr>
                                      <p:to>
                                        <p:strVal val="visible"/>
                                      </p:to>
                                    </p:set>
                                    <p:animEffect transition="in" filter="circle(in)">
                                      <p:cBhvr>
                                        <p:cTn id="25" dur="20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8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ΤΑ ΣΗΜΑΝΤΙΚΑ ΠΡΟΣΩΠΑ ΣΤΗ ΖΩΗ ΤΟΥ ΠΑΙΔΙΟΥ …</a:t>
            </a:r>
            <a:endParaRPr lang="el-GR" dirty="0"/>
          </a:p>
        </p:txBody>
      </p:sp>
      <p:sp>
        <p:nvSpPr>
          <p:cNvPr id="8195" name="2 - Θέση περιεχομένου"/>
          <p:cNvSpPr>
            <a:spLocks noGrp="1"/>
          </p:cNvSpPr>
          <p:nvPr>
            <p:ph idx="1"/>
          </p:nvPr>
        </p:nvSpPr>
        <p:spPr/>
        <p:txBody>
          <a:bodyPr/>
          <a:lstStyle/>
          <a:p>
            <a:pPr>
              <a:lnSpc>
                <a:spcPct val="150000"/>
              </a:lnSpc>
            </a:pPr>
            <a:r>
              <a:rPr lang="el-GR" altLang="en-US" sz="3200" dirty="0" smtClean="0"/>
              <a:t>Οι γονείς του …</a:t>
            </a:r>
          </a:p>
          <a:p>
            <a:pPr>
              <a:lnSpc>
                <a:spcPct val="150000"/>
              </a:lnSpc>
            </a:pPr>
            <a:r>
              <a:rPr lang="el-GR" altLang="en-US" sz="3200" dirty="0" smtClean="0"/>
              <a:t>Τα αδέλφια του…</a:t>
            </a:r>
          </a:p>
          <a:p>
            <a:pPr>
              <a:lnSpc>
                <a:spcPct val="150000"/>
              </a:lnSpc>
            </a:pPr>
            <a:r>
              <a:rPr lang="el-GR" altLang="en-US" sz="3200" dirty="0" smtClean="0"/>
              <a:t>Ο/Η δάσκαλος/α του…</a:t>
            </a:r>
          </a:p>
          <a:p>
            <a:pPr>
              <a:lnSpc>
                <a:spcPct val="150000"/>
              </a:lnSpc>
            </a:pPr>
            <a:r>
              <a:rPr lang="el-GR" altLang="en-US" sz="3200" dirty="0" smtClean="0"/>
              <a:t>Γιαγιάδες και παππούδες</a:t>
            </a:r>
          </a:p>
          <a:p>
            <a:pPr>
              <a:lnSpc>
                <a:spcPct val="150000"/>
              </a:lnSpc>
            </a:pPr>
            <a:r>
              <a:rPr lang="el-GR" altLang="en-US" sz="3200" dirty="0" smtClean="0"/>
              <a:t>Οι συμμαθητές του…</a:t>
            </a:r>
          </a:p>
          <a:p>
            <a:pPr>
              <a:lnSpc>
                <a:spcPct val="150000"/>
              </a:lnSpc>
            </a:pPr>
            <a:r>
              <a:rPr lang="el-GR" altLang="en-US" sz="3200" dirty="0" smtClean="0"/>
              <a:t>Οι φίλοι του …</a:t>
            </a:r>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195">
                                            <p:txEl>
                                              <p:pRg st="0" end="0"/>
                                            </p:txEl>
                                          </p:spTgt>
                                        </p:tgtEl>
                                        <p:attrNameLst>
                                          <p:attrName>style.visibility</p:attrName>
                                        </p:attrNameLst>
                                      </p:cBhvr>
                                      <p:to>
                                        <p:strVal val="visible"/>
                                      </p:to>
                                    </p:set>
                                    <p:animEffect transition="in" filter="wheel(1)">
                                      <p:cBhvr>
                                        <p:cTn id="10" dur="2000"/>
                                        <p:tgtEl>
                                          <p:spTgt spid="8195">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wheel(1)">
                                      <p:cBhvr>
                                        <p:cTn id="13" dur="2000"/>
                                        <p:tgtEl>
                                          <p:spTgt spid="8195">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8195">
                                            <p:txEl>
                                              <p:pRg st="2" end="2"/>
                                            </p:txEl>
                                          </p:spTgt>
                                        </p:tgtEl>
                                        <p:attrNameLst>
                                          <p:attrName>style.visibility</p:attrName>
                                        </p:attrNameLst>
                                      </p:cBhvr>
                                      <p:to>
                                        <p:strVal val="visible"/>
                                      </p:to>
                                    </p:set>
                                    <p:animEffect transition="in" filter="wheel(1)">
                                      <p:cBhvr>
                                        <p:cTn id="16" dur="2000"/>
                                        <p:tgtEl>
                                          <p:spTgt spid="8195">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wheel(1)">
                                      <p:cBhvr>
                                        <p:cTn id="19" dur="2000"/>
                                        <p:tgtEl>
                                          <p:spTgt spid="8195">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wheel(1)">
                                      <p:cBhvr>
                                        <p:cTn id="22" dur="2000"/>
                                        <p:tgtEl>
                                          <p:spTgt spid="8195">
                                            <p:txEl>
                                              <p:pRg st="4" end="4"/>
                                            </p:txEl>
                                          </p:spTgt>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8195">
                                            <p:txEl>
                                              <p:pRg st="5" end="5"/>
                                            </p:txEl>
                                          </p:spTgt>
                                        </p:tgtEl>
                                        <p:attrNameLst>
                                          <p:attrName>style.visibility</p:attrName>
                                        </p:attrNameLst>
                                      </p:cBhvr>
                                      <p:to>
                                        <p:strVal val="visible"/>
                                      </p:to>
                                    </p:set>
                                    <p:animEffect transition="in" filter="wheel(1)">
                                      <p:cBhvr>
                                        <p:cTn id="25"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6854" y="116632"/>
            <a:ext cx="7239000" cy="732061"/>
          </a:xfrm>
        </p:spPr>
        <p:txBody>
          <a:bodyPr/>
          <a:lstStyle/>
          <a:p>
            <a:pPr>
              <a:defRPr/>
            </a:pPr>
            <a:r>
              <a:rPr lang="el-GR" dirty="0" smtClean="0"/>
              <a:t>12 </a:t>
            </a:r>
            <a:r>
              <a:rPr lang="el-GR" dirty="0" err="1" smtClean="0"/>
              <a:t>βηματα</a:t>
            </a:r>
            <a:r>
              <a:rPr lang="el-GR" dirty="0" smtClean="0"/>
              <a:t> …</a:t>
            </a:r>
            <a:endParaRPr lang="el-GR" dirty="0"/>
          </a:p>
        </p:txBody>
      </p:sp>
      <p:sp>
        <p:nvSpPr>
          <p:cNvPr id="36867" name="2 - Θέση περιεχομένου"/>
          <p:cNvSpPr>
            <a:spLocks noGrp="1"/>
          </p:cNvSpPr>
          <p:nvPr>
            <p:ph idx="1"/>
          </p:nvPr>
        </p:nvSpPr>
        <p:spPr>
          <a:xfrm>
            <a:off x="456722" y="980728"/>
            <a:ext cx="7239000" cy="5259388"/>
          </a:xfrm>
        </p:spPr>
        <p:txBody>
          <a:bodyPr/>
          <a:lstStyle/>
          <a:p>
            <a:r>
              <a:rPr lang="el-GR" altLang="en-US" sz="3200" b="1" dirty="0" smtClean="0">
                <a:solidFill>
                  <a:srgbClr val="7030A0"/>
                </a:solidFill>
              </a:rPr>
              <a:t>Και φράσεις που την διαλύουν:</a:t>
            </a:r>
            <a:endParaRPr lang="el-GR" altLang="en-US" sz="3200" dirty="0" smtClean="0">
              <a:solidFill>
                <a:srgbClr val="7030A0"/>
              </a:solidFill>
            </a:endParaRPr>
          </a:p>
          <a:p>
            <a:r>
              <a:rPr lang="el-GR" altLang="en-US" sz="3200" dirty="0" smtClean="0"/>
              <a:t>«Σιγά μην τα καταφέρεις».</a:t>
            </a:r>
          </a:p>
          <a:p>
            <a:r>
              <a:rPr lang="el-GR" altLang="en-US" sz="3200" dirty="0" smtClean="0"/>
              <a:t>«Δεν περίμενα κάτι καλύτερο από σένα».</a:t>
            </a:r>
          </a:p>
          <a:p>
            <a:r>
              <a:rPr lang="el-GR" altLang="en-US" sz="3200" dirty="0" smtClean="0"/>
              <a:t>«Είσαι τόσο χαζό».</a:t>
            </a:r>
          </a:p>
          <a:p>
            <a:r>
              <a:rPr lang="el-GR" altLang="en-US" sz="3200" dirty="0" smtClean="0"/>
              <a:t>«Αν δεν έκανες του κεφαλιού σου, θα τα είχες καταφέρει».</a:t>
            </a:r>
          </a:p>
          <a:p>
            <a:r>
              <a:rPr lang="el-GR" altLang="en-US" sz="3200" dirty="0" smtClean="0"/>
              <a:t>«Γιατί δεν μπορείς να γίνεις τόσο καλός σαν τον…».</a:t>
            </a:r>
          </a:p>
          <a:p>
            <a:r>
              <a:rPr lang="el-GR" altLang="en-US" sz="3200" dirty="0" smtClean="0"/>
              <a:t>«Μακάρι να μην είχα παιδιά».</a:t>
            </a:r>
          </a:p>
          <a:p>
            <a:endParaRPr lang="el-GR" altLang="en-US" sz="3200" dirty="0" smtClean="0">
              <a:solidFill>
                <a:srgbClr val="7030A0"/>
              </a:solidFill>
            </a:endParaRPr>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6867">
                                            <p:txEl>
                                              <p:pRg st="0" end="0"/>
                                            </p:txEl>
                                          </p:spTgt>
                                        </p:tgtEl>
                                        <p:attrNameLst>
                                          <p:attrName>style.visibility</p:attrName>
                                        </p:attrNameLst>
                                      </p:cBhvr>
                                      <p:to>
                                        <p:strVal val="visible"/>
                                      </p:to>
                                    </p:set>
                                    <p:animEffect transition="in" filter="barn(inVertical)">
                                      <p:cBhvr>
                                        <p:cTn id="10" dur="500"/>
                                        <p:tgtEl>
                                          <p:spTgt spid="36867">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Effect transition="in" filter="barn(inVertical)">
                                      <p:cBhvr>
                                        <p:cTn id="13" dur="500"/>
                                        <p:tgtEl>
                                          <p:spTgt spid="36867">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6867">
                                            <p:txEl>
                                              <p:pRg st="2" end="2"/>
                                            </p:txEl>
                                          </p:spTgt>
                                        </p:tgtEl>
                                        <p:attrNameLst>
                                          <p:attrName>style.visibility</p:attrName>
                                        </p:attrNameLst>
                                      </p:cBhvr>
                                      <p:to>
                                        <p:strVal val="visible"/>
                                      </p:to>
                                    </p:set>
                                    <p:animEffect transition="in" filter="barn(inVertical)">
                                      <p:cBhvr>
                                        <p:cTn id="16" dur="500"/>
                                        <p:tgtEl>
                                          <p:spTgt spid="36867">
                                            <p:txEl>
                                              <p:pRg st="2" end="2"/>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Effect transition="in" filter="barn(inVertical)">
                                      <p:cBhvr>
                                        <p:cTn id="19" dur="500"/>
                                        <p:tgtEl>
                                          <p:spTgt spid="36867">
                                            <p:txEl>
                                              <p:pRg st="3" end="3"/>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6867">
                                            <p:txEl>
                                              <p:pRg st="4" end="4"/>
                                            </p:txEl>
                                          </p:spTgt>
                                        </p:tgtEl>
                                        <p:attrNameLst>
                                          <p:attrName>style.visibility</p:attrName>
                                        </p:attrNameLst>
                                      </p:cBhvr>
                                      <p:to>
                                        <p:strVal val="visible"/>
                                      </p:to>
                                    </p:set>
                                    <p:animEffect transition="in" filter="barn(inVertical)">
                                      <p:cBhvr>
                                        <p:cTn id="22" dur="500"/>
                                        <p:tgtEl>
                                          <p:spTgt spid="36867">
                                            <p:txEl>
                                              <p:pRg st="4" end="4"/>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6867">
                                            <p:txEl>
                                              <p:pRg st="5" end="5"/>
                                            </p:txEl>
                                          </p:spTgt>
                                        </p:tgtEl>
                                        <p:attrNameLst>
                                          <p:attrName>style.visibility</p:attrName>
                                        </p:attrNameLst>
                                      </p:cBhvr>
                                      <p:to>
                                        <p:strVal val="visible"/>
                                      </p:to>
                                    </p:set>
                                    <p:animEffect transition="in" filter="barn(inVertical)">
                                      <p:cBhvr>
                                        <p:cTn id="25" dur="500"/>
                                        <p:tgtEl>
                                          <p:spTgt spid="36867">
                                            <p:txEl>
                                              <p:pRg st="5" end="5"/>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6867">
                                            <p:txEl>
                                              <p:pRg st="6" end="6"/>
                                            </p:txEl>
                                          </p:spTgt>
                                        </p:tgtEl>
                                        <p:attrNameLst>
                                          <p:attrName>style.visibility</p:attrName>
                                        </p:attrNameLst>
                                      </p:cBhvr>
                                      <p:to>
                                        <p:strVal val="visible"/>
                                      </p:to>
                                    </p:set>
                                    <p:animEffect transition="in" filter="barn(inVertical)">
                                      <p:cBhvr>
                                        <p:cTn id="28"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86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239000" cy="588045"/>
          </a:xfrm>
        </p:spPr>
        <p:txBody>
          <a:bodyPr/>
          <a:lstStyle/>
          <a:p>
            <a:pPr>
              <a:defRPr/>
            </a:pPr>
            <a:r>
              <a:rPr lang="el-GR" dirty="0" smtClean="0"/>
              <a:t>12 </a:t>
            </a:r>
            <a:r>
              <a:rPr lang="el-GR" dirty="0" err="1" smtClean="0"/>
              <a:t>βηματα</a:t>
            </a:r>
            <a:r>
              <a:rPr lang="el-GR" dirty="0" smtClean="0"/>
              <a:t> …</a:t>
            </a:r>
            <a:endParaRPr lang="el-GR" dirty="0"/>
          </a:p>
        </p:txBody>
      </p:sp>
      <p:sp>
        <p:nvSpPr>
          <p:cNvPr id="37891" name="2 - Θέση περιεχομένου"/>
          <p:cNvSpPr>
            <a:spLocks noGrp="1"/>
          </p:cNvSpPr>
          <p:nvPr>
            <p:ph idx="1"/>
          </p:nvPr>
        </p:nvSpPr>
        <p:spPr>
          <a:xfrm>
            <a:off x="395536" y="704677"/>
            <a:ext cx="7239000" cy="5619750"/>
          </a:xfrm>
        </p:spPr>
        <p:txBody>
          <a:bodyPr/>
          <a:lstStyle/>
          <a:p>
            <a:r>
              <a:rPr lang="el-GR" altLang="en-US" sz="2800" b="1" dirty="0" smtClean="0">
                <a:solidFill>
                  <a:srgbClr val="7030A0"/>
                </a:solidFill>
              </a:rPr>
              <a:t>Και φράσεις που την διαλύουν:</a:t>
            </a:r>
          </a:p>
          <a:p>
            <a:r>
              <a:rPr lang="el-GR" altLang="en-US" sz="2800" dirty="0" smtClean="0"/>
              <a:t>«Δες τι άφησα πίσω για χάρη σου. Και τι κέρδισα;».</a:t>
            </a:r>
          </a:p>
          <a:p>
            <a:r>
              <a:rPr lang="el-GR" altLang="en-US" sz="2800" dirty="0" smtClean="0"/>
              <a:t>«Είσαι ψεύτης!».</a:t>
            </a:r>
          </a:p>
          <a:p>
            <a:r>
              <a:rPr lang="el-GR" altLang="en-US" sz="2800" dirty="0" smtClean="0"/>
              <a:t>«Είσαι τελείως ανεύθυνος!».</a:t>
            </a:r>
          </a:p>
          <a:p>
            <a:r>
              <a:rPr lang="el-GR" altLang="en-US" sz="2800" dirty="0" smtClean="0"/>
              <a:t>«Μην είσαι ανόητος. Δεν πρέπει να φοβάσαι».</a:t>
            </a:r>
          </a:p>
          <a:p>
            <a:r>
              <a:rPr lang="el-GR" altLang="en-US" sz="2800" dirty="0" smtClean="0"/>
              <a:t>«Καλά, φοβάσαι; Ακόμα και το μωρό του …. το έκανε και δε φοβήθηκε».</a:t>
            </a:r>
          </a:p>
          <a:p>
            <a:r>
              <a:rPr lang="el-GR" altLang="en-US" sz="2800" dirty="0" smtClean="0"/>
              <a:t>«Χαράς στο πράγμα που θα κάνεις. Τόσα άλλα τα παιδιά τα καταφέρνουν μια χαρά».</a:t>
            </a:r>
          </a:p>
          <a:p>
            <a:endParaRPr lang="el-GR" altLang="en-US" sz="2800" dirty="0" smtClean="0">
              <a:solidFill>
                <a:srgbClr val="7030A0"/>
              </a:solidFill>
            </a:endParaRPr>
          </a:p>
          <a:p>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7891">
                                            <p:txEl>
                                              <p:pRg st="0" end="0"/>
                                            </p:txEl>
                                          </p:spTgt>
                                        </p:tgtEl>
                                        <p:attrNameLst>
                                          <p:attrName>style.visibility</p:attrName>
                                        </p:attrNameLst>
                                      </p:cBhvr>
                                      <p:to>
                                        <p:strVal val="visible"/>
                                      </p:to>
                                    </p:set>
                                    <p:animEffect transition="in" filter="randombar(horizontal)">
                                      <p:cBhvr>
                                        <p:cTn id="10" dur="500"/>
                                        <p:tgtEl>
                                          <p:spTgt spid="37891">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Effect transition="in" filter="randombar(horizontal)">
                                      <p:cBhvr>
                                        <p:cTn id="13" dur="500"/>
                                        <p:tgtEl>
                                          <p:spTgt spid="37891">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7891">
                                            <p:txEl>
                                              <p:pRg st="2" end="2"/>
                                            </p:txEl>
                                          </p:spTgt>
                                        </p:tgtEl>
                                        <p:attrNameLst>
                                          <p:attrName>style.visibility</p:attrName>
                                        </p:attrNameLst>
                                      </p:cBhvr>
                                      <p:to>
                                        <p:strVal val="visible"/>
                                      </p:to>
                                    </p:set>
                                    <p:animEffect transition="in" filter="randombar(horizontal)">
                                      <p:cBhvr>
                                        <p:cTn id="16" dur="500"/>
                                        <p:tgtEl>
                                          <p:spTgt spid="37891">
                                            <p:txEl>
                                              <p:pRg st="2" end="2"/>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Effect transition="in" filter="randombar(horizontal)">
                                      <p:cBhvr>
                                        <p:cTn id="19" dur="500"/>
                                        <p:tgtEl>
                                          <p:spTgt spid="37891">
                                            <p:txEl>
                                              <p:pRg st="3" end="3"/>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7891">
                                            <p:txEl>
                                              <p:pRg st="4" end="4"/>
                                            </p:txEl>
                                          </p:spTgt>
                                        </p:tgtEl>
                                        <p:attrNameLst>
                                          <p:attrName>style.visibility</p:attrName>
                                        </p:attrNameLst>
                                      </p:cBhvr>
                                      <p:to>
                                        <p:strVal val="visible"/>
                                      </p:to>
                                    </p:set>
                                    <p:animEffect transition="in" filter="randombar(horizontal)">
                                      <p:cBhvr>
                                        <p:cTn id="22" dur="500"/>
                                        <p:tgtEl>
                                          <p:spTgt spid="37891">
                                            <p:txEl>
                                              <p:pRg st="4" end="4"/>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7891">
                                            <p:txEl>
                                              <p:pRg st="5" end="5"/>
                                            </p:txEl>
                                          </p:spTgt>
                                        </p:tgtEl>
                                        <p:attrNameLst>
                                          <p:attrName>style.visibility</p:attrName>
                                        </p:attrNameLst>
                                      </p:cBhvr>
                                      <p:to>
                                        <p:strVal val="visible"/>
                                      </p:to>
                                    </p:set>
                                    <p:animEffect transition="in" filter="randombar(horizontal)">
                                      <p:cBhvr>
                                        <p:cTn id="25" dur="500"/>
                                        <p:tgtEl>
                                          <p:spTgt spid="37891">
                                            <p:txEl>
                                              <p:pRg st="5" end="5"/>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7891">
                                            <p:txEl>
                                              <p:pRg st="6" end="6"/>
                                            </p:txEl>
                                          </p:spTgt>
                                        </p:tgtEl>
                                        <p:attrNameLst>
                                          <p:attrName>style.visibility</p:attrName>
                                        </p:attrNameLst>
                                      </p:cBhvr>
                                      <p:to>
                                        <p:strVal val="visible"/>
                                      </p:to>
                                    </p:set>
                                    <p:animEffect transition="in" filter="randombar(horizontal)">
                                      <p:cBhvr>
                                        <p:cTn id="28" dur="5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89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0279" y="116632"/>
            <a:ext cx="7239000" cy="732061"/>
          </a:xfrm>
        </p:spPr>
        <p:txBody>
          <a:bodyPr/>
          <a:lstStyle/>
          <a:p>
            <a:pPr>
              <a:defRPr/>
            </a:pPr>
            <a:r>
              <a:rPr lang="el-GR" dirty="0" smtClean="0"/>
              <a:t>12 </a:t>
            </a:r>
            <a:r>
              <a:rPr lang="el-GR" dirty="0" err="1" smtClean="0"/>
              <a:t>βηματα</a:t>
            </a:r>
            <a:r>
              <a:rPr lang="el-GR" dirty="0" smtClean="0"/>
              <a:t> …</a:t>
            </a:r>
            <a:endParaRPr lang="el-GR" dirty="0"/>
          </a:p>
        </p:txBody>
      </p:sp>
      <p:sp>
        <p:nvSpPr>
          <p:cNvPr id="38915" name="2 - Θέση περιεχομένου"/>
          <p:cNvSpPr>
            <a:spLocks noGrp="1"/>
          </p:cNvSpPr>
          <p:nvPr>
            <p:ph idx="1"/>
          </p:nvPr>
        </p:nvSpPr>
        <p:spPr>
          <a:xfrm>
            <a:off x="460279" y="848693"/>
            <a:ext cx="7239000" cy="5732462"/>
          </a:xfrm>
        </p:spPr>
        <p:txBody>
          <a:bodyPr/>
          <a:lstStyle/>
          <a:p>
            <a:r>
              <a:rPr lang="el-GR" altLang="en-US" sz="3200" b="1" dirty="0" smtClean="0">
                <a:solidFill>
                  <a:srgbClr val="7030A0"/>
                </a:solidFill>
              </a:rPr>
              <a:t>Και φράσεις που την διαλύουν:</a:t>
            </a:r>
          </a:p>
          <a:p>
            <a:r>
              <a:rPr lang="el-GR" altLang="en-US" dirty="0" smtClean="0"/>
              <a:t>«Περίμενε να γυρίσει ο πατέρας σου στο σπίτι και θα δεις».</a:t>
            </a:r>
          </a:p>
          <a:p>
            <a:r>
              <a:rPr lang="el-GR" altLang="en-US" dirty="0" smtClean="0"/>
              <a:t>«Θα πω του παππού σου πόσο μας απογοήτευσες όλους».</a:t>
            </a:r>
          </a:p>
          <a:p>
            <a:r>
              <a:rPr lang="el-GR" altLang="en-US" sz="2400" dirty="0" smtClean="0"/>
              <a:t>«Αν δεν με ακούσεις, θα χτυπάς το κεφάλι σου».</a:t>
            </a:r>
          </a:p>
          <a:p>
            <a:r>
              <a:rPr lang="el-GR" altLang="en-US" dirty="0" smtClean="0"/>
              <a:t>«Είσαι καταδικασμένος να αποτύχεις».</a:t>
            </a:r>
          </a:p>
          <a:p>
            <a:r>
              <a:rPr lang="el-GR" altLang="en-US" dirty="0" smtClean="0"/>
              <a:t>«Μην κλαις! Οι άντρες δεν κλαίνε».</a:t>
            </a:r>
          </a:p>
          <a:p>
            <a:r>
              <a:rPr lang="el-GR" altLang="en-US" dirty="0" smtClean="0"/>
              <a:t>«Τι;  Πάλι τα έκανες θάλασσα στο διαγώνισμα»;</a:t>
            </a:r>
          </a:p>
          <a:p>
            <a:r>
              <a:rPr lang="el-GR" altLang="en-US" dirty="0" smtClean="0"/>
              <a:t>«Και μην τολμήσεις να αποτύχεις πάλι στο μάθημα»</a:t>
            </a:r>
          </a:p>
          <a:p>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p:cTn id="13"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8915">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8915">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 calcmode="lin" valueType="num">
                                      <p:cBhvr>
                                        <p:cTn id="19" dur="1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8915">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8915">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8915">
                                            <p:txEl>
                                              <p:pRg st="2" end="2"/>
                                            </p:txEl>
                                          </p:spTgt>
                                        </p:tgtEl>
                                        <p:attrNameLst>
                                          <p:attrName>style.visibility</p:attrName>
                                        </p:attrNameLst>
                                      </p:cBhvr>
                                      <p:to>
                                        <p:strVal val="visible"/>
                                      </p:to>
                                    </p:set>
                                    <p:anim calcmode="lin" valueType="num">
                                      <p:cBhvr>
                                        <p:cTn id="25" dur="1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8915">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8915">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8915">
                                            <p:txEl>
                                              <p:pRg st="3" end="3"/>
                                            </p:txEl>
                                          </p:spTgt>
                                        </p:tgtEl>
                                        <p:attrNameLst>
                                          <p:attrName>style.visibility</p:attrName>
                                        </p:attrNameLst>
                                      </p:cBhvr>
                                      <p:to>
                                        <p:strVal val="visible"/>
                                      </p:to>
                                    </p:set>
                                    <p:anim calcmode="lin" valueType="num">
                                      <p:cBhvr>
                                        <p:cTn id="31" dur="1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891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8915">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8915">
                                            <p:txEl>
                                              <p:pRg st="4" end="4"/>
                                            </p:txEl>
                                          </p:spTgt>
                                        </p:tgtEl>
                                        <p:attrNameLst>
                                          <p:attrName>style.visibility</p:attrName>
                                        </p:attrNameLst>
                                      </p:cBhvr>
                                      <p:to>
                                        <p:strVal val="visible"/>
                                      </p:to>
                                    </p:set>
                                    <p:anim calcmode="lin" valueType="num">
                                      <p:cBhvr>
                                        <p:cTn id="37" dur="10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8915">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8915">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8915">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8915">
                                            <p:txEl>
                                              <p:pRg st="5" end="5"/>
                                            </p:txEl>
                                          </p:spTgt>
                                        </p:tgtEl>
                                        <p:attrNameLst>
                                          <p:attrName>style.visibility</p:attrName>
                                        </p:attrNameLst>
                                      </p:cBhvr>
                                      <p:to>
                                        <p:strVal val="visible"/>
                                      </p:to>
                                    </p:set>
                                    <p:anim calcmode="lin" valueType="num">
                                      <p:cBhvr>
                                        <p:cTn id="43" dur="1000" fill="hold"/>
                                        <p:tgtEl>
                                          <p:spTgt spid="38915">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8915">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8915">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8915">
                                            <p:txEl>
                                              <p:pRg st="5" end="5"/>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8915">
                                            <p:txEl>
                                              <p:pRg st="6" end="6"/>
                                            </p:txEl>
                                          </p:spTgt>
                                        </p:tgtEl>
                                        <p:attrNameLst>
                                          <p:attrName>style.visibility</p:attrName>
                                        </p:attrNameLst>
                                      </p:cBhvr>
                                      <p:to>
                                        <p:strVal val="visible"/>
                                      </p:to>
                                    </p:set>
                                    <p:anim calcmode="lin" valueType="num">
                                      <p:cBhvr>
                                        <p:cTn id="49" dur="1000" fill="hold"/>
                                        <p:tgtEl>
                                          <p:spTgt spid="38915">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8915">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8915">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8915">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8915">
                                            <p:txEl>
                                              <p:pRg st="7" end="7"/>
                                            </p:txEl>
                                          </p:spTgt>
                                        </p:tgtEl>
                                        <p:attrNameLst>
                                          <p:attrName>style.visibility</p:attrName>
                                        </p:attrNameLst>
                                      </p:cBhvr>
                                      <p:to>
                                        <p:strVal val="visible"/>
                                      </p:to>
                                    </p:set>
                                    <p:anim calcmode="lin" valueType="num">
                                      <p:cBhvr>
                                        <p:cTn id="55" dur="1000" fill="hold"/>
                                        <p:tgtEl>
                                          <p:spTgt spid="38915">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8915">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8915">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89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91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675"/>
            <a:ext cx="7239000" cy="804069"/>
          </a:xfrm>
        </p:spPr>
        <p:txBody>
          <a:bodyPr/>
          <a:lstStyle/>
          <a:p>
            <a:pPr>
              <a:defRPr/>
            </a:pPr>
            <a:r>
              <a:rPr lang="el-GR" dirty="0" smtClean="0"/>
              <a:t>12 </a:t>
            </a:r>
            <a:r>
              <a:rPr lang="el-GR" dirty="0" err="1" smtClean="0"/>
              <a:t>βηματα</a:t>
            </a:r>
            <a:r>
              <a:rPr lang="el-GR" dirty="0" smtClean="0"/>
              <a:t> …</a:t>
            </a:r>
            <a:endParaRPr lang="el-GR" dirty="0"/>
          </a:p>
        </p:txBody>
      </p:sp>
      <p:sp>
        <p:nvSpPr>
          <p:cNvPr id="39939" name="2 - Θέση περιεχομένου"/>
          <p:cNvSpPr>
            <a:spLocks noGrp="1"/>
          </p:cNvSpPr>
          <p:nvPr>
            <p:ph idx="1"/>
          </p:nvPr>
        </p:nvSpPr>
        <p:spPr>
          <a:xfrm>
            <a:off x="457200" y="1196975"/>
            <a:ext cx="7239000" cy="5259388"/>
          </a:xfrm>
        </p:spPr>
        <p:txBody>
          <a:bodyPr/>
          <a:lstStyle/>
          <a:p>
            <a:r>
              <a:rPr lang="el-GR" altLang="en-US" sz="3600" b="1" dirty="0" smtClean="0">
                <a:solidFill>
                  <a:srgbClr val="FF0000"/>
                </a:solidFill>
              </a:rPr>
              <a:t>12. Σημαντικά κι αυτά:</a:t>
            </a:r>
          </a:p>
          <a:p>
            <a:r>
              <a:rPr lang="el-GR" altLang="en-US" sz="3000" dirty="0" smtClean="0"/>
              <a:t>Κάνε πράγματα μαζί με το παιδί σου…</a:t>
            </a:r>
          </a:p>
          <a:p>
            <a:r>
              <a:rPr lang="el-GR" altLang="en-US" sz="3000" dirty="0" smtClean="0"/>
              <a:t>Έλεγξε τους φόβους σου…</a:t>
            </a:r>
          </a:p>
          <a:p>
            <a:r>
              <a:rPr lang="el-GR" altLang="en-US" sz="3000" dirty="0" smtClean="0"/>
              <a:t>Για το παιδί σου τα δικά του προβλήματα είναι σημαντικά…</a:t>
            </a:r>
          </a:p>
          <a:p>
            <a:r>
              <a:rPr lang="el-GR" altLang="en-US" sz="3000" dirty="0" err="1" smtClean="0"/>
              <a:t>Συγχώρεσέ</a:t>
            </a:r>
            <a:r>
              <a:rPr lang="el-GR" altLang="en-US" sz="3000" dirty="0" smtClean="0"/>
              <a:t> του τα μικρά του ψέματα…</a:t>
            </a:r>
          </a:p>
          <a:p>
            <a:r>
              <a:rPr lang="el-GR" altLang="en-US" sz="3000" dirty="0" err="1" smtClean="0"/>
              <a:t>Αποενοχοποίησέ</a:t>
            </a:r>
            <a:r>
              <a:rPr lang="el-GR" altLang="en-US" sz="3000" dirty="0" smtClean="0"/>
              <a:t> το…</a:t>
            </a:r>
          </a:p>
          <a:p>
            <a:r>
              <a:rPr lang="el-GR" altLang="en-US" sz="3000" dirty="0" smtClean="0"/>
              <a:t>Συνήθισε να μιλάς </a:t>
            </a:r>
            <a:r>
              <a:rPr lang="el-GR" altLang="en-US" sz="3000" b="1" dirty="0" smtClean="0"/>
              <a:t>με</a:t>
            </a:r>
            <a:r>
              <a:rPr lang="el-GR" altLang="en-US" sz="3000" dirty="0" smtClean="0"/>
              <a:t> το παιδί σου αντί να μιλάς </a:t>
            </a:r>
            <a:r>
              <a:rPr lang="el-GR" altLang="en-US" sz="3000" b="1" dirty="0" smtClean="0"/>
              <a:t>προς</a:t>
            </a:r>
            <a:r>
              <a:rPr lang="el-GR" altLang="en-US" sz="3000" dirty="0" smtClean="0"/>
              <a:t> το παιδί σου …</a:t>
            </a:r>
          </a:p>
          <a:p>
            <a:endParaRPr lang="el-GR" altLang="en-US" sz="2800" dirty="0" smtClean="0"/>
          </a:p>
          <a:p>
            <a:endParaRPr lang="el-GR" altLang="en-US" sz="2800" dirty="0" smtClean="0"/>
          </a:p>
          <a:p>
            <a:endParaRPr lang="el-GR" altLang="en-US" sz="3200" dirty="0" smtClean="0"/>
          </a:p>
          <a:p>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9939">
                                            <p:txEl>
                                              <p:pRg st="0" end="0"/>
                                            </p:txEl>
                                          </p:spTgt>
                                        </p:tgtEl>
                                        <p:attrNameLst>
                                          <p:attrName>style.visibility</p:attrName>
                                        </p:attrNameLst>
                                      </p:cBhvr>
                                      <p:to>
                                        <p:strVal val="visible"/>
                                      </p:to>
                                    </p:set>
                                    <p:animEffect transition="in" filter="wipe(down)">
                                      <p:cBhvr>
                                        <p:cTn id="23" dur="580">
                                          <p:stCondLst>
                                            <p:cond delay="0"/>
                                          </p:stCondLst>
                                        </p:cTn>
                                        <p:tgtEl>
                                          <p:spTgt spid="39939">
                                            <p:txEl>
                                              <p:pRg st="0" end="0"/>
                                            </p:txEl>
                                          </p:spTgt>
                                        </p:tgtEl>
                                      </p:cBhvr>
                                    </p:animEffect>
                                    <p:anim calcmode="lin" valueType="num">
                                      <p:cBhvr>
                                        <p:cTn id="24" dur="1822" tmFilter="0,0; 0.14,0.36; 0.43,0.73; 0.71,0.91; 1.0,1.0">
                                          <p:stCondLst>
                                            <p:cond delay="0"/>
                                          </p:stCondLst>
                                        </p:cTn>
                                        <p:tgtEl>
                                          <p:spTgt spid="39939">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9939">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9939">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9939">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9939">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9939">
                                            <p:txEl>
                                              <p:pRg st="0" end="0"/>
                                            </p:txEl>
                                          </p:spTgt>
                                        </p:tgtEl>
                                      </p:cBhvr>
                                      <p:to x="100000" y="60000"/>
                                    </p:animScale>
                                    <p:animScale>
                                      <p:cBhvr>
                                        <p:cTn id="30" dur="166" decel="50000">
                                          <p:stCondLst>
                                            <p:cond delay="676"/>
                                          </p:stCondLst>
                                        </p:cTn>
                                        <p:tgtEl>
                                          <p:spTgt spid="39939">
                                            <p:txEl>
                                              <p:pRg st="0" end="0"/>
                                            </p:txEl>
                                          </p:spTgt>
                                        </p:tgtEl>
                                      </p:cBhvr>
                                      <p:to x="100000" y="100000"/>
                                    </p:animScale>
                                    <p:animScale>
                                      <p:cBhvr>
                                        <p:cTn id="31" dur="26">
                                          <p:stCondLst>
                                            <p:cond delay="1312"/>
                                          </p:stCondLst>
                                        </p:cTn>
                                        <p:tgtEl>
                                          <p:spTgt spid="39939">
                                            <p:txEl>
                                              <p:pRg st="0" end="0"/>
                                            </p:txEl>
                                          </p:spTgt>
                                        </p:tgtEl>
                                      </p:cBhvr>
                                      <p:to x="100000" y="80000"/>
                                    </p:animScale>
                                    <p:animScale>
                                      <p:cBhvr>
                                        <p:cTn id="32" dur="166" decel="50000">
                                          <p:stCondLst>
                                            <p:cond delay="1338"/>
                                          </p:stCondLst>
                                        </p:cTn>
                                        <p:tgtEl>
                                          <p:spTgt spid="39939">
                                            <p:txEl>
                                              <p:pRg st="0" end="0"/>
                                            </p:txEl>
                                          </p:spTgt>
                                        </p:tgtEl>
                                      </p:cBhvr>
                                      <p:to x="100000" y="100000"/>
                                    </p:animScale>
                                    <p:animScale>
                                      <p:cBhvr>
                                        <p:cTn id="33" dur="26">
                                          <p:stCondLst>
                                            <p:cond delay="1642"/>
                                          </p:stCondLst>
                                        </p:cTn>
                                        <p:tgtEl>
                                          <p:spTgt spid="39939">
                                            <p:txEl>
                                              <p:pRg st="0" end="0"/>
                                            </p:txEl>
                                          </p:spTgt>
                                        </p:tgtEl>
                                      </p:cBhvr>
                                      <p:to x="100000" y="90000"/>
                                    </p:animScale>
                                    <p:animScale>
                                      <p:cBhvr>
                                        <p:cTn id="34" dur="166" decel="50000">
                                          <p:stCondLst>
                                            <p:cond delay="1668"/>
                                          </p:stCondLst>
                                        </p:cTn>
                                        <p:tgtEl>
                                          <p:spTgt spid="39939">
                                            <p:txEl>
                                              <p:pRg st="0" end="0"/>
                                            </p:txEl>
                                          </p:spTgt>
                                        </p:tgtEl>
                                      </p:cBhvr>
                                      <p:to x="100000" y="100000"/>
                                    </p:animScale>
                                    <p:animScale>
                                      <p:cBhvr>
                                        <p:cTn id="35" dur="26">
                                          <p:stCondLst>
                                            <p:cond delay="1808"/>
                                          </p:stCondLst>
                                        </p:cTn>
                                        <p:tgtEl>
                                          <p:spTgt spid="39939">
                                            <p:txEl>
                                              <p:pRg st="0" end="0"/>
                                            </p:txEl>
                                          </p:spTgt>
                                        </p:tgtEl>
                                      </p:cBhvr>
                                      <p:to x="100000" y="95000"/>
                                    </p:animScale>
                                    <p:animScale>
                                      <p:cBhvr>
                                        <p:cTn id="36" dur="166" decel="50000">
                                          <p:stCondLst>
                                            <p:cond delay="1834"/>
                                          </p:stCondLst>
                                        </p:cTn>
                                        <p:tgtEl>
                                          <p:spTgt spid="39939">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9939">
                                            <p:txEl>
                                              <p:pRg st="1" end="1"/>
                                            </p:txEl>
                                          </p:spTgt>
                                        </p:tgtEl>
                                        <p:attrNameLst>
                                          <p:attrName>style.visibility</p:attrName>
                                        </p:attrNameLst>
                                      </p:cBhvr>
                                      <p:to>
                                        <p:strVal val="visible"/>
                                      </p:to>
                                    </p:set>
                                    <p:animEffect transition="in" filter="wipe(down)">
                                      <p:cBhvr>
                                        <p:cTn id="39" dur="580">
                                          <p:stCondLst>
                                            <p:cond delay="0"/>
                                          </p:stCondLst>
                                        </p:cTn>
                                        <p:tgtEl>
                                          <p:spTgt spid="39939">
                                            <p:txEl>
                                              <p:pRg st="1" end="1"/>
                                            </p:txEl>
                                          </p:spTgt>
                                        </p:tgtEl>
                                      </p:cBhvr>
                                    </p:animEffect>
                                    <p:anim calcmode="lin" valueType="num">
                                      <p:cBhvr>
                                        <p:cTn id="40" dur="1822" tmFilter="0,0; 0.14,0.36; 0.43,0.73; 0.71,0.91; 1.0,1.0">
                                          <p:stCondLst>
                                            <p:cond delay="0"/>
                                          </p:stCondLst>
                                        </p:cTn>
                                        <p:tgtEl>
                                          <p:spTgt spid="39939">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9939">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9939">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9939">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9939">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9939">
                                            <p:txEl>
                                              <p:pRg st="1" end="1"/>
                                            </p:txEl>
                                          </p:spTgt>
                                        </p:tgtEl>
                                      </p:cBhvr>
                                      <p:to x="100000" y="60000"/>
                                    </p:animScale>
                                    <p:animScale>
                                      <p:cBhvr>
                                        <p:cTn id="46" dur="166" decel="50000">
                                          <p:stCondLst>
                                            <p:cond delay="676"/>
                                          </p:stCondLst>
                                        </p:cTn>
                                        <p:tgtEl>
                                          <p:spTgt spid="39939">
                                            <p:txEl>
                                              <p:pRg st="1" end="1"/>
                                            </p:txEl>
                                          </p:spTgt>
                                        </p:tgtEl>
                                      </p:cBhvr>
                                      <p:to x="100000" y="100000"/>
                                    </p:animScale>
                                    <p:animScale>
                                      <p:cBhvr>
                                        <p:cTn id="47" dur="26">
                                          <p:stCondLst>
                                            <p:cond delay="1312"/>
                                          </p:stCondLst>
                                        </p:cTn>
                                        <p:tgtEl>
                                          <p:spTgt spid="39939">
                                            <p:txEl>
                                              <p:pRg st="1" end="1"/>
                                            </p:txEl>
                                          </p:spTgt>
                                        </p:tgtEl>
                                      </p:cBhvr>
                                      <p:to x="100000" y="80000"/>
                                    </p:animScale>
                                    <p:animScale>
                                      <p:cBhvr>
                                        <p:cTn id="48" dur="166" decel="50000">
                                          <p:stCondLst>
                                            <p:cond delay="1338"/>
                                          </p:stCondLst>
                                        </p:cTn>
                                        <p:tgtEl>
                                          <p:spTgt spid="39939">
                                            <p:txEl>
                                              <p:pRg st="1" end="1"/>
                                            </p:txEl>
                                          </p:spTgt>
                                        </p:tgtEl>
                                      </p:cBhvr>
                                      <p:to x="100000" y="100000"/>
                                    </p:animScale>
                                    <p:animScale>
                                      <p:cBhvr>
                                        <p:cTn id="49" dur="26">
                                          <p:stCondLst>
                                            <p:cond delay="1642"/>
                                          </p:stCondLst>
                                        </p:cTn>
                                        <p:tgtEl>
                                          <p:spTgt spid="39939">
                                            <p:txEl>
                                              <p:pRg st="1" end="1"/>
                                            </p:txEl>
                                          </p:spTgt>
                                        </p:tgtEl>
                                      </p:cBhvr>
                                      <p:to x="100000" y="90000"/>
                                    </p:animScale>
                                    <p:animScale>
                                      <p:cBhvr>
                                        <p:cTn id="50" dur="166" decel="50000">
                                          <p:stCondLst>
                                            <p:cond delay="1668"/>
                                          </p:stCondLst>
                                        </p:cTn>
                                        <p:tgtEl>
                                          <p:spTgt spid="39939">
                                            <p:txEl>
                                              <p:pRg st="1" end="1"/>
                                            </p:txEl>
                                          </p:spTgt>
                                        </p:tgtEl>
                                      </p:cBhvr>
                                      <p:to x="100000" y="100000"/>
                                    </p:animScale>
                                    <p:animScale>
                                      <p:cBhvr>
                                        <p:cTn id="51" dur="26">
                                          <p:stCondLst>
                                            <p:cond delay="1808"/>
                                          </p:stCondLst>
                                        </p:cTn>
                                        <p:tgtEl>
                                          <p:spTgt spid="39939">
                                            <p:txEl>
                                              <p:pRg st="1" end="1"/>
                                            </p:txEl>
                                          </p:spTgt>
                                        </p:tgtEl>
                                      </p:cBhvr>
                                      <p:to x="100000" y="95000"/>
                                    </p:animScale>
                                    <p:animScale>
                                      <p:cBhvr>
                                        <p:cTn id="52" dur="166" decel="50000">
                                          <p:stCondLst>
                                            <p:cond delay="1834"/>
                                          </p:stCondLst>
                                        </p:cTn>
                                        <p:tgtEl>
                                          <p:spTgt spid="39939">
                                            <p:txEl>
                                              <p:pRg st="1" end="1"/>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9939">
                                            <p:txEl>
                                              <p:pRg st="2" end="2"/>
                                            </p:txEl>
                                          </p:spTgt>
                                        </p:tgtEl>
                                        <p:attrNameLst>
                                          <p:attrName>style.visibility</p:attrName>
                                        </p:attrNameLst>
                                      </p:cBhvr>
                                      <p:to>
                                        <p:strVal val="visible"/>
                                      </p:to>
                                    </p:set>
                                    <p:animEffect transition="in" filter="wipe(down)">
                                      <p:cBhvr>
                                        <p:cTn id="55" dur="580">
                                          <p:stCondLst>
                                            <p:cond delay="0"/>
                                          </p:stCondLst>
                                        </p:cTn>
                                        <p:tgtEl>
                                          <p:spTgt spid="39939">
                                            <p:txEl>
                                              <p:pRg st="2" end="2"/>
                                            </p:txEl>
                                          </p:spTgt>
                                        </p:tgtEl>
                                      </p:cBhvr>
                                    </p:animEffect>
                                    <p:anim calcmode="lin" valueType="num">
                                      <p:cBhvr>
                                        <p:cTn id="56" dur="1822" tmFilter="0,0; 0.14,0.36; 0.43,0.73; 0.71,0.91; 1.0,1.0">
                                          <p:stCondLst>
                                            <p:cond delay="0"/>
                                          </p:stCondLst>
                                        </p:cTn>
                                        <p:tgtEl>
                                          <p:spTgt spid="39939">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9939">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9939">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9939">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9939">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9939">
                                            <p:txEl>
                                              <p:pRg st="2" end="2"/>
                                            </p:txEl>
                                          </p:spTgt>
                                        </p:tgtEl>
                                      </p:cBhvr>
                                      <p:to x="100000" y="60000"/>
                                    </p:animScale>
                                    <p:animScale>
                                      <p:cBhvr>
                                        <p:cTn id="62" dur="166" decel="50000">
                                          <p:stCondLst>
                                            <p:cond delay="676"/>
                                          </p:stCondLst>
                                        </p:cTn>
                                        <p:tgtEl>
                                          <p:spTgt spid="39939">
                                            <p:txEl>
                                              <p:pRg st="2" end="2"/>
                                            </p:txEl>
                                          </p:spTgt>
                                        </p:tgtEl>
                                      </p:cBhvr>
                                      <p:to x="100000" y="100000"/>
                                    </p:animScale>
                                    <p:animScale>
                                      <p:cBhvr>
                                        <p:cTn id="63" dur="26">
                                          <p:stCondLst>
                                            <p:cond delay="1312"/>
                                          </p:stCondLst>
                                        </p:cTn>
                                        <p:tgtEl>
                                          <p:spTgt spid="39939">
                                            <p:txEl>
                                              <p:pRg st="2" end="2"/>
                                            </p:txEl>
                                          </p:spTgt>
                                        </p:tgtEl>
                                      </p:cBhvr>
                                      <p:to x="100000" y="80000"/>
                                    </p:animScale>
                                    <p:animScale>
                                      <p:cBhvr>
                                        <p:cTn id="64" dur="166" decel="50000">
                                          <p:stCondLst>
                                            <p:cond delay="1338"/>
                                          </p:stCondLst>
                                        </p:cTn>
                                        <p:tgtEl>
                                          <p:spTgt spid="39939">
                                            <p:txEl>
                                              <p:pRg st="2" end="2"/>
                                            </p:txEl>
                                          </p:spTgt>
                                        </p:tgtEl>
                                      </p:cBhvr>
                                      <p:to x="100000" y="100000"/>
                                    </p:animScale>
                                    <p:animScale>
                                      <p:cBhvr>
                                        <p:cTn id="65" dur="26">
                                          <p:stCondLst>
                                            <p:cond delay="1642"/>
                                          </p:stCondLst>
                                        </p:cTn>
                                        <p:tgtEl>
                                          <p:spTgt spid="39939">
                                            <p:txEl>
                                              <p:pRg st="2" end="2"/>
                                            </p:txEl>
                                          </p:spTgt>
                                        </p:tgtEl>
                                      </p:cBhvr>
                                      <p:to x="100000" y="90000"/>
                                    </p:animScale>
                                    <p:animScale>
                                      <p:cBhvr>
                                        <p:cTn id="66" dur="166" decel="50000">
                                          <p:stCondLst>
                                            <p:cond delay="1668"/>
                                          </p:stCondLst>
                                        </p:cTn>
                                        <p:tgtEl>
                                          <p:spTgt spid="39939">
                                            <p:txEl>
                                              <p:pRg st="2" end="2"/>
                                            </p:txEl>
                                          </p:spTgt>
                                        </p:tgtEl>
                                      </p:cBhvr>
                                      <p:to x="100000" y="100000"/>
                                    </p:animScale>
                                    <p:animScale>
                                      <p:cBhvr>
                                        <p:cTn id="67" dur="26">
                                          <p:stCondLst>
                                            <p:cond delay="1808"/>
                                          </p:stCondLst>
                                        </p:cTn>
                                        <p:tgtEl>
                                          <p:spTgt spid="39939">
                                            <p:txEl>
                                              <p:pRg st="2" end="2"/>
                                            </p:txEl>
                                          </p:spTgt>
                                        </p:tgtEl>
                                      </p:cBhvr>
                                      <p:to x="100000" y="95000"/>
                                    </p:animScale>
                                    <p:animScale>
                                      <p:cBhvr>
                                        <p:cTn id="68" dur="166" decel="50000">
                                          <p:stCondLst>
                                            <p:cond delay="1834"/>
                                          </p:stCondLst>
                                        </p:cTn>
                                        <p:tgtEl>
                                          <p:spTgt spid="39939">
                                            <p:txEl>
                                              <p:pRg st="2" end="2"/>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9939">
                                            <p:txEl>
                                              <p:pRg st="3" end="3"/>
                                            </p:txEl>
                                          </p:spTgt>
                                        </p:tgtEl>
                                        <p:attrNameLst>
                                          <p:attrName>style.visibility</p:attrName>
                                        </p:attrNameLst>
                                      </p:cBhvr>
                                      <p:to>
                                        <p:strVal val="visible"/>
                                      </p:to>
                                    </p:set>
                                    <p:animEffect transition="in" filter="wipe(down)">
                                      <p:cBhvr>
                                        <p:cTn id="71" dur="580">
                                          <p:stCondLst>
                                            <p:cond delay="0"/>
                                          </p:stCondLst>
                                        </p:cTn>
                                        <p:tgtEl>
                                          <p:spTgt spid="39939">
                                            <p:txEl>
                                              <p:pRg st="3" end="3"/>
                                            </p:txEl>
                                          </p:spTgt>
                                        </p:tgtEl>
                                      </p:cBhvr>
                                    </p:animEffect>
                                    <p:anim calcmode="lin" valueType="num">
                                      <p:cBhvr>
                                        <p:cTn id="72" dur="1822" tmFilter="0,0; 0.14,0.36; 0.43,0.73; 0.71,0.91; 1.0,1.0">
                                          <p:stCondLst>
                                            <p:cond delay="0"/>
                                          </p:stCondLst>
                                        </p:cTn>
                                        <p:tgtEl>
                                          <p:spTgt spid="39939">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9939">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9939">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9939">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9939">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9939">
                                            <p:txEl>
                                              <p:pRg st="3" end="3"/>
                                            </p:txEl>
                                          </p:spTgt>
                                        </p:tgtEl>
                                      </p:cBhvr>
                                      <p:to x="100000" y="60000"/>
                                    </p:animScale>
                                    <p:animScale>
                                      <p:cBhvr>
                                        <p:cTn id="78" dur="166" decel="50000">
                                          <p:stCondLst>
                                            <p:cond delay="676"/>
                                          </p:stCondLst>
                                        </p:cTn>
                                        <p:tgtEl>
                                          <p:spTgt spid="39939">
                                            <p:txEl>
                                              <p:pRg st="3" end="3"/>
                                            </p:txEl>
                                          </p:spTgt>
                                        </p:tgtEl>
                                      </p:cBhvr>
                                      <p:to x="100000" y="100000"/>
                                    </p:animScale>
                                    <p:animScale>
                                      <p:cBhvr>
                                        <p:cTn id="79" dur="26">
                                          <p:stCondLst>
                                            <p:cond delay="1312"/>
                                          </p:stCondLst>
                                        </p:cTn>
                                        <p:tgtEl>
                                          <p:spTgt spid="39939">
                                            <p:txEl>
                                              <p:pRg st="3" end="3"/>
                                            </p:txEl>
                                          </p:spTgt>
                                        </p:tgtEl>
                                      </p:cBhvr>
                                      <p:to x="100000" y="80000"/>
                                    </p:animScale>
                                    <p:animScale>
                                      <p:cBhvr>
                                        <p:cTn id="80" dur="166" decel="50000">
                                          <p:stCondLst>
                                            <p:cond delay="1338"/>
                                          </p:stCondLst>
                                        </p:cTn>
                                        <p:tgtEl>
                                          <p:spTgt spid="39939">
                                            <p:txEl>
                                              <p:pRg st="3" end="3"/>
                                            </p:txEl>
                                          </p:spTgt>
                                        </p:tgtEl>
                                      </p:cBhvr>
                                      <p:to x="100000" y="100000"/>
                                    </p:animScale>
                                    <p:animScale>
                                      <p:cBhvr>
                                        <p:cTn id="81" dur="26">
                                          <p:stCondLst>
                                            <p:cond delay="1642"/>
                                          </p:stCondLst>
                                        </p:cTn>
                                        <p:tgtEl>
                                          <p:spTgt spid="39939">
                                            <p:txEl>
                                              <p:pRg st="3" end="3"/>
                                            </p:txEl>
                                          </p:spTgt>
                                        </p:tgtEl>
                                      </p:cBhvr>
                                      <p:to x="100000" y="90000"/>
                                    </p:animScale>
                                    <p:animScale>
                                      <p:cBhvr>
                                        <p:cTn id="82" dur="166" decel="50000">
                                          <p:stCondLst>
                                            <p:cond delay="1668"/>
                                          </p:stCondLst>
                                        </p:cTn>
                                        <p:tgtEl>
                                          <p:spTgt spid="39939">
                                            <p:txEl>
                                              <p:pRg st="3" end="3"/>
                                            </p:txEl>
                                          </p:spTgt>
                                        </p:tgtEl>
                                      </p:cBhvr>
                                      <p:to x="100000" y="100000"/>
                                    </p:animScale>
                                    <p:animScale>
                                      <p:cBhvr>
                                        <p:cTn id="83" dur="26">
                                          <p:stCondLst>
                                            <p:cond delay="1808"/>
                                          </p:stCondLst>
                                        </p:cTn>
                                        <p:tgtEl>
                                          <p:spTgt spid="39939">
                                            <p:txEl>
                                              <p:pRg st="3" end="3"/>
                                            </p:txEl>
                                          </p:spTgt>
                                        </p:tgtEl>
                                      </p:cBhvr>
                                      <p:to x="100000" y="95000"/>
                                    </p:animScale>
                                    <p:animScale>
                                      <p:cBhvr>
                                        <p:cTn id="84" dur="166" decel="50000">
                                          <p:stCondLst>
                                            <p:cond delay="1834"/>
                                          </p:stCondLst>
                                        </p:cTn>
                                        <p:tgtEl>
                                          <p:spTgt spid="39939">
                                            <p:txEl>
                                              <p:pRg st="3" end="3"/>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39939">
                                            <p:txEl>
                                              <p:pRg st="4" end="4"/>
                                            </p:txEl>
                                          </p:spTgt>
                                        </p:tgtEl>
                                        <p:attrNameLst>
                                          <p:attrName>style.visibility</p:attrName>
                                        </p:attrNameLst>
                                      </p:cBhvr>
                                      <p:to>
                                        <p:strVal val="visible"/>
                                      </p:to>
                                    </p:set>
                                    <p:animEffect transition="in" filter="wipe(down)">
                                      <p:cBhvr>
                                        <p:cTn id="87" dur="580">
                                          <p:stCondLst>
                                            <p:cond delay="0"/>
                                          </p:stCondLst>
                                        </p:cTn>
                                        <p:tgtEl>
                                          <p:spTgt spid="39939">
                                            <p:txEl>
                                              <p:pRg st="4" end="4"/>
                                            </p:txEl>
                                          </p:spTgt>
                                        </p:tgtEl>
                                      </p:cBhvr>
                                    </p:animEffect>
                                    <p:anim calcmode="lin" valueType="num">
                                      <p:cBhvr>
                                        <p:cTn id="88" dur="1822" tmFilter="0,0; 0.14,0.36; 0.43,0.73; 0.71,0.91; 1.0,1.0">
                                          <p:stCondLst>
                                            <p:cond delay="0"/>
                                          </p:stCondLst>
                                        </p:cTn>
                                        <p:tgtEl>
                                          <p:spTgt spid="39939">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9939">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9939">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9939">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9939">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9939">
                                            <p:txEl>
                                              <p:pRg st="4" end="4"/>
                                            </p:txEl>
                                          </p:spTgt>
                                        </p:tgtEl>
                                      </p:cBhvr>
                                      <p:to x="100000" y="60000"/>
                                    </p:animScale>
                                    <p:animScale>
                                      <p:cBhvr>
                                        <p:cTn id="94" dur="166" decel="50000">
                                          <p:stCondLst>
                                            <p:cond delay="676"/>
                                          </p:stCondLst>
                                        </p:cTn>
                                        <p:tgtEl>
                                          <p:spTgt spid="39939">
                                            <p:txEl>
                                              <p:pRg st="4" end="4"/>
                                            </p:txEl>
                                          </p:spTgt>
                                        </p:tgtEl>
                                      </p:cBhvr>
                                      <p:to x="100000" y="100000"/>
                                    </p:animScale>
                                    <p:animScale>
                                      <p:cBhvr>
                                        <p:cTn id="95" dur="26">
                                          <p:stCondLst>
                                            <p:cond delay="1312"/>
                                          </p:stCondLst>
                                        </p:cTn>
                                        <p:tgtEl>
                                          <p:spTgt spid="39939">
                                            <p:txEl>
                                              <p:pRg st="4" end="4"/>
                                            </p:txEl>
                                          </p:spTgt>
                                        </p:tgtEl>
                                      </p:cBhvr>
                                      <p:to x="100000" y="80000"/>
                                    </p:animScale>
                                    <p:animScale>
                                      <p:cBhvr>
                                        <p:cTn id="96" dur="166" decel="50000">
                                          <p:stCondLst>
                                            <p:cond delay="1338"/>
                                          </p:stCondLst>
                                        </p:cTn>
                                        <p:tgtEl>
                                          <p:spTgt spid="39939">
                                            <p:txEl>
                                              <p:pRg st="4" end="4"/>
                                            </p:txEl>
                                          </p:spTgt>
                                        </p:tgtEl>
                                      </p:cBhvr>
                                      <p:to x="100000" y="100000"/>
                                    </p:animScale>
                                    <p:animScale>
                                      <p:cBhvr>
                                        <p:cTn id="97" dur="26">
                                          <p:stCondLst>
                                            <p:cond delay="1642"/>
                                          </p:stCondLst>
                                        </p:cTn>
                                        <p:tgtEl>
                                          <p:spTgt spid="39939">
                                            <p:txEl>
                                              <p:pRg st="4" end="4"/>
                                            </p:txEl>
                                          </p:spTgt>
                                        </p:tgtEl>
                                      </p:cBhvr>
                                      <p:to x="100000" y="90000"/>
                                    </p:animScale>
                                    <p:animScale>
                                      <p:cBhvr>
                                        <p:cTn id="98" dur="166" decel="50000">
                                          <p:stCondLst>
                                            <p:cond delay="1668"/>
                                          </p:stCondLst>
                                        </p:cTn>
                                        <p:tgtEl>
                                          <p:spTgt spid="39939">
                                            <p:txEl>
                                              <p:pRg st="4" end="4"/>
                                            </p:txEl>
                                          </p:spTgt>
                                        </p:tgtEl>
                                      </p:cBhvr>
                                      <p:to x="100000" y="100000"/>
                                    </p:animScale>
                                    <p:animScale>
                                      <p:cBhvr>
                                        <p:cTn id="99" dur="26">
                                          <p:stCondLst>
                                            <p:cond delay="1808"/>
                                          </p:stCondLst>
                                        </p:cTn>
                                        <p:tgtEl>
                                          <p:spTgt spid="39939">
                                            <p:txEl>
                                              <p:pRg st="4" end="4"/>
                                            </p:txEl>
                                          </p:spTgt>
                                        </p:tgtEl>
                                      </p:cBhvr>
                                      <p:to x="100000" y="95000"/>
                                    </p:animScale>
                                    <p:animScale>
                                      <p:cBhvr>
                                        <p:cTn id="100" dur="166" decel="50000">
                                          <p:stCondLst>
                                            <p:cond delay="1834"/>
                                          </p:stCondLst>
                                        </p:cTn>
                                        <p:tgtEl>
                                          <p:spTgt spid="39939">
                                            <p:txEl>
                                              <p:pRg st="4" end="4"/>
                                            </p:txEl>
                                          </p:spTgt>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39939">
                                            <p:txEl>
                                              <p:pRg st="5" end="5"/>
                                            </p:txEl>
                                          </p:spTgt>
                                        </p:tgtEl>
                                        <p:attrNameLst>
                                          <p:attrName>style.visibility</p:attrName>
                                        </p:attrNameLst>
                                      </p:cBhvr>
                                      <p:to>
                                        <p:strVal val="visible"/>
                                      </p:to>
                                    </p:set>
                                    <p:animEffect transition="in" filter="wipe(down)">
                                      <p:cBhvr>
                                        <p:cTn id="103" dur="580">
                                          <p:stCondLst>
                                            <p:cond delay="0"/>
                                          </p:stCondLst>
                                        </p:cTn>
                                        <p:tgtEl>
                                          <p:spTgt spid="39939">
                                            <p:txEl>
                                              <p:pRg st="5" end="5"/>
                                            </p:txEl>
                                          </p:spTgt>
                                        </p:tgtEl>
                                      </p:cBhvr>
                                    </p:animEffect>
                                    <p:anim calcmode="lin" valueType="num">
                                      <p:cBhvr>
                                        <p:cTn id="104" dur="1822" tmFilter="0,0; 0.14,0.36; 0.43,0.73; 0.71,0.91; 1.0,1.0">
                                          <p:stCondLst>
                                            <p:cond delay="0"/>
                                          </p:stCondLst>
                                        </p:cTn>
                                        <p:tgtEl>
                                          <p:spTgt spid="39939">
                                            <p:txEl>
                                              <p:pRg st="5" end="5"/>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9939">
                                            <p:txEl>
                                              <p:pRg st="5" end="5"/>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9939">
                                            <p:txEl>
                                              <p:pRg st="5" end="5"/>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9939">
                                            <p:txEl>
                                              <p:pRg st="5" end="5"/>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9939">
                                            <p:txEl>
                                              <p:pRg st="5" end="5"/>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9939">
                                            <p:txEl>
                                              <p:pRg st="5" end="5"/>
                                            </p:txEl>
                                          </p:spTgt>
                                        </p:tgtEl>
                                      </p:cBhvr>
                                      <p:to x="100000" y="60000"/>
                                    </p:animScale>
                                    <p:animScale>
                                      <p:cBhvr>
                                        <p:cTn id="110" dur="166" decel="50000">
                                          <p:stCondLst>
                                            <p:cond delay="676"/>
                                          </p:stCondLst>
                                        </p:cTn>
                                        <p:tgtEl>
                                          <p:spTgt spid="39939">
                                            <p:txEl>
                                              <p:pRg st="5" end="5"/>
                                            </p:txEl>
                                          </p:spTgt>
                                        </p:tgtEl>
                                      </p:cBhvr>
                                      <p:to x="100000" y="100000"/>
                                    </p:animScale>
                                    <p:animScale>
                                      <p:cBhvr>
                                        <p:cTn id="111" dur="26">
                                          <p:stCondLst>
                                            <p:cond delay="1312"/>
                                          </p:stCondLst>
                                        </p:cTn>
                                        <p:tgtEl>
                                          <p:spTgt spid="39939">
                                            <p:txEl>
                                              <p:pRg st="5" end="5"/>
                                            </p:txEl>
                                          </p:spTgt>
                                        </p:tgtEl>
                                      </p:cBhvr>
                                      <p:to x="100000" y="80000"/>
                                    </p:animScale>
                                    <p:animScale>
                                      <p:cBhvr>
                                        <p:cTn id="112" dur="166" decel="50000">
                                          <p:stCondLst>
                                            <p:cond delay="1338"/>
                                          </p:stCondLst>
                                        </p:cTn>
                                        <p:tgtEl>
                                          <p:spTgt spid="39939">
                                            <p:txEl>
                                              <p:pRg st="5" end="5"/>
                                            </p:txEl>
                                          </p:spTgt>
                                        </p:tgtEl>
                                      </p:cBhvr>
                                      <p:to x="100000" y="100000"/>
                                    </p:animScale>
                                    <p:animScale>
                                      <p:cBhvr>
                                        <p:cTn id="113" dur="26">
                                          <p:stCondLst>
                                            <p:cond delay="1642"/>
                                          </p:stCondLst>
                                        </p:cTn>
                                        <p:tgtEl>
                                          <p:spTgt spid="39939">
                                            <p:txEl>
                                              <p:pRg st="5" end="5"/>
                                            </p:txEl>
                                          </p:spTgt>
                                        </p:tgtEl>
                                      </p:cBhvr>
                                      <p:to x="100000" y="90000"/>
                                    </p:animScale>
                                    <p:animScale>
                                      <p:cBhvr>
                                        <p:cTn id="114" dur="166" decel="50000">
                                          <p:stCondLst>
                                            <p:cond delay="1668"/>
                                          </p:stCondLst>
                                        </p:cTn>
                                        <p:tgtEl>
                                          <p:spTgt spid="39939">
                                            <p:txEl>
                                              <p:pRg st="5" end="5"/>
                                            </p:txEl>
                                          </p:spTgt>
                                        </p:tgtEl>
                                      </p:cBhvr>
                                      <p:to x="100000" y="100000"/>
                                    </p:animScale>
                                    <p:animScale>
                                      <p:cBhvr>
                                        <p:cTn id="115" dur="26">
                                          <p:stCondLst>
                                            <p:cond delay="1808"/>
                                          </p:stCondLst>
                                        </p:cTn>
                                        <p:tgtEl>
                                          <p:spTgt spid="39939">
                                            <p:txEl>
                                              <p:pRg st="5" end="5"/>
                                            </p:txEl>
                                          </p:spTgt>
                                        </p:tgtEl>
                                      </p:cBhvr>
                                      <p:to x="100000" y="95000"/>
                                    </p:animScale>
                                    <p:animScale>
                                      <p:cBhvr>
                                        <p:cTn id="116" dur="166" decel="50000">
                                          <p:stCondLst>
                                            <p:cond delay="1834"/>
                                          </p:stCondLst>
                                        </p:cTn>
                                        <p:tgtEl>
                                          <p:spTgt spid="39939">
                                            <p:txEl>
                                              <p:pRg st="5" end="5"/>
                                            </p:txEl>
                                          </p:spTgt>
                                        </p:tgtEl>
                                      </p:cBhvr>
                                      <p:to x="100000" y="100000"/>
                                    </p:animScale>
                                  </p:childTnLst>
                                </p:cTn>
                              </p:par>
                              <p:par>
                                <p:cTn id="117" presetID="26" presetClass="entr" presetSubtype="0" fill="hold" grpId="0" nodeType="withEffect">
                                  <p:stCondLst>
                                    <p:cond delay="0"/>
                                  </p:stCondLst>
                                  <p:childTnLst>
                                    <p:set>
                                      <p:cBhvr>
                                        <p:cTn id="118" dur="1" fill="hold">
                                          <p:stCondLst>
                                            <p:cond delay="0"/>
                                          </p:stCondLst>
                                        </p:cTn>
                                        <p:tgtEl>
                                          <p:spTgt spid="39939">
                                            <p:txEl>
                                              <p:pRg st="6" end="6"/>
                                            </p:txEl>
                                          </p:spTgt>
                                        </p:tgtEl>
                                        <p:attrNameLst>
                                          <p:attrName>style.visibility</p:attrName>
                                        </p:attrNameLst>
                                      </p:cBhvr>
                                      <p:to>
                                        <p:strVal val="visible"/>
                                      </p:to>
                                    </p:set>
                                    <p:animEffect transition="in" filter="wipe(down)">
                                      <p:cBhvr>
                                        <p:cTn id="119" dur="580">
                                          <p:stCondLst>
                                            <p:cond delay="0"/>
                                          </p:stCondLst>
                                        </p:cTn>
                                        <p:tgtEl>
                                          <p:spTgt spid="39939">
                                            <p:txEl>
                                              <p:pRg st="6" end="6"/>
                                            </p:txEl>
                                          </p:spTgt>
                                        </p:tgtEl>
                                      </p:cBhvr>
                                    </p:animEffect>
                                    <p:anim calcmode="lin" valueType="num">
                                      <p:cBhvr>
                                        <p:cTn id="120" dur="1822" tmFilter="0,0; 0.14,0.36; 0.43,0.73; 0.71,0.91; 1.0,1.0">
                                          <p:stCondLst>
                                            <p:cond delay="0"/>
                                          </p:stCondLst>
                                        </p:cTn>
                                        <p:tgtEl>
                                          <p:spTgt spid="39939">
                                            <p:txEl>
                                              <p:pRg st="6" end="6"/>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939">
                                            <p:txEl>
                                              <p:pRg st="6" end="6"/>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939">
                                            <p:txEl>
                                              <p:pRg st="6" end="6"/>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939">
                                            <p:txEl>
                                              <p:pRg st="6" end="6"/>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939">
                                            <p:txEl>
                                              <p:pRg st="6" end="6"/>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939">
                                            <p:txEl>
                                              <p:pRg st="6" end="6"/>
                                            </p:txEl>
                                          </p:spTgt>
                                        </p:tgtEl>
                                      </p:cBhvr>
                                      <p:to x="100000" y="60000"/>
                                    </p:animScale>
                                    <p:animScale>
                                      <p:cBhvr>
                                        <p:cTn id="126" dur="166" decel="50000">
                                          <p:stCondLst>
                                            <p:cond delay="676"/>
                                          </p:stCondLst>
                                        </p:cTn>
                                        <p:tgtEl>
                                          <p:spTgt spid="39939">
                                            <p:txEl>
                                              <p:pRg st="6" end="6"/>
                                            </p:txEl>
                                          </p:spTgt>
                                        </p:tgtEl>
                                      </p:cBhvr>
                                      <p:to x="100000" y="100000"/>
                                    </p:animScale>
                                    <p:animScale>
                                      <p:cBhvr>
                                        <p:cTn id="127" dur="26">
                                          <p:stCondLst>
                                            <p:cond delay="1312"/>
                                          </p:stCondLst>
                                        </p:cTn>
                                        <p:tgtEl>
                                          <p:spTgt spid="39939">
                                            <p:txEl>
                                              <p:pRg st="6" end="6"/>
                                            </p:txEl>
                                          </p:spTgt>
                                        </p:tgtEl>
                                      </p:cBhvr>
                                      <p:to x="100000" y="80000"/>
                                    </p:animScale>
                                    <p:animScale>
                                      <p:cBhvr>
                                        <p:cTn id="128" dur="166" decel="50000">
                                          <p:stCondLst>
                                            <p:cond delay="1338"/>
                                          </p:stCondLst>
                                        </p:cTn>
                                        <p:tgtEl>
                                          <p:spTgt spid="39939">
                                            <p:txEl>
                                              <p:pRg st="6" end="6"/>
                                            </p:txEl>
                                          </p:spTgt>
                                        </p:tgtEl>
                                      </p:cBhvr>
                                      <p:to x="100000" y="100000"/>
                                    </p:animScale>
                                    <p:animScale>
                                      <p:cBhvr>
                                        <p:cTn id="129" dur="26">
                                          <p:stCondLst>
                                            <p:cond delay="1642"/>
                                          </p:stCondLst>
                                        </p:cTn>
                                        <p:tgtEl>
                                          <p:spTgt spid="39939">
                                            <p:txEl>
                                              <p:pRg st="6" end="6"/>
                                            </p:txEl>
                                          </p:spTgt>
                                        </p:tgtEl>
                                      </p:cBhvr>
                                      <p:to x="100000" y="90000"/>
                                    </p:animScale>
                                    <p:animScale>
                                      <p:cBhvr>
                                        <p:cTn id="130" dur="166" decel="50000">
                                          <p:stCondLst>
                                            <p:cond delay="1668"/>
                                          </p:stCondLst>
                                        </p:cTn>
                                        <p:tgtEl>
                                          <p:spTgt spid="39939">
                                            <p:txEl>
                                              <p:pRg st="6" end="6"/>
                                            </p:txEl>
                                          </p:spTgt>
                                        </p:tgtEl>
                                      </p:cBhvr>
                                      <p:to x="100000" y="100000"/>
                                    </p:animScale>
                                    <p:animScale>
                                      <p:cBhvr>
                                        <p:cTn id="131" dur="26">
                                          <p:stCondLst>
                                            <p:cond delay="1808"/>
                                          </p:stCondLst>
                                        </p:cTn>
                                        <p:tgtEl>
                                          <p:spTgt spid="39939">
                                            <p:txEl>
                                              <p:pRg st="6" end="6"/>
                                            </p:txEl>
                                          </p:spTgt>
                                        </p:tgtEl>
                                      </p:cBhvr>
                                      <p:to x="100000" y="95000"/>
                                    </p:animScale>
                                    <p:animScale>
                                      <p:cBhvr>
                                        <p:cTn id="132" dur="166" decel="50000">
                                          <p:stCondLst>
                                            <p:cond delay="1834"/>
                                          </p:stCondLst>
                                        </p:cTn>
                                        <p:tgtEl>
                                          <p:spTgt spid="39939">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993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6632"/>
            <a:ext cx="7239000" cy="660053"/>
          </a:xfrm>
        </p:spPr>
        <p:txBody>
          <a:bodyPr/>
          <a:lstStyle/>
          <a:p>
            <a:pPr>
              <a:defRPr/>
            </a:pPr>
            <a:r>
              <a:rPr lang="el-GR" dirty="0" smtClean="0"/>
              <a:t>12 </a:t>
            </a:r>
            <a:r>
              <a:rPr lang="el-GR" dirty="0" err="1" smtClean="0"/>
              <a:t>βηματα</a:t>
            </a:r>
            <a:r>
              <a:rPr lang="el-GR" dirty="0" smtClean="0"/>
              <a:t> …</a:t>
            </a:r>
            <a:endParaRPr lang="el-GR" dirty="0"/>
          </a:p>
        </p:txBody>
      </p:sp>
      <p:sp>
        <p:nvSpPr>
          <p:cNvPr id="40963" name="2 - Θέση περιεχομένου"/>
          <p:cNvSpPr>
            <a:spLocks noGrp="1"/>
          </p:cNvSpPr>
          <p:nvPr>
            <p:ph idx="1"/>
          </p:nvPr>
        </p:nvSpPr>
        <p:spPr>
          <a:xfrm>
            <a:off x="479924" y="836712"/>
            <a:ext cx="7239000" cy="5330825"/>
          </a:xfrm>
        </p:spPr>
        <p:txBody>
          <a:bodyPr/>
          <a:lstStyle/>
          <a:p>
            <a:r>
              <a:rPr lang="el-GR" altLang="en-US" sz="3200" b="1" dirty="0" smtClean="0">
                <a:solidFill>
                  <a:srgbClr val="FF0000"/>
                </a:solidFill>
              </a:rPr>
              <a:t>12. Σημαντικά κι αυτά:</a:t>
            </a:r>
          </a:p>
          <a:p>
            <a:r>
              <a:rPr lang="el-GR" altLang="en-US" sz="2800" dirty="0" smtClean="0"/>
              <a:t>Σπρώξε το στο παιχνίδι, ατομικό και ομαδικό…</a:t>
            </a:r>
          </a:p>
          <a:p>
            <a:r>
              <a:rPr lang="el-GR" altLang="en-US" sz="2800" dirty="0" smtClean="0"/>
              <a:t>Συμφιλιώσου με τις όποιες «αποτυχίες» του παιδιού σου… είναι κάτι φυσικό και παροδικό… </a:t>
            </a:r>
          </a:p>
          <a:p>
            <a:r>
              <a:rPr lang="el-GR" altLang="en-US" sz="2800" dirty="0" smtClean="0"/>
              <a:t>Βάλε το χιούμορ στη ζωή του… Ακόμη και τις αποτυχίες μας μπορούμε να τις σχολιάσουμε με χιούμορ!</a:t>
            </a:r>
          </a:p>
          <a:p>
            <a:r>
              <a:rPr lang="el-GR" altLang="en-US" sz="2800" dirty="0" smtClean="0"/>
              <a:t>Μάθε το πως είναι μοναδικό … πως αξίζει πολλά … πως έχει ξεχωριστή σημασία για σένα (και όχι μόνο)…</a:t>
            </a:r>
            <a:endParaRPr lang="el-GR" altLang="en-US" dirty="0" smtClean="0"/>
          </a:p>
          <a:p>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0963">
                                            <p:txEl>
                                              <p:pRg st="0" end="0"/>
                                            </p:txEl>
                                          </p:spTgt>
                                        </p:tgtEl>
                                        <p:attrNameLst>
                                          <p:attrName>style.visibility</p:attrName>
                                        </p:attrNameLst>
                                      </p:cBhvr>
                                      <p:to>
                                        <p:strVal val="visible"/>
                                      </p:to>
                                    </p:set>
                                    <p:animEffect transition="in" filter="wipe(down)">
                                      <p:cBhvr>
                                        <p:cTn id="23" dur="580">
                                          <p:stCondLst>
                                            <p:cond delay="0"/>
                                          </p:stCondLst>
                                        </p:cTn>
                                        <p:tgtEl>
                                          <p:spTgt spid="40963">
                                            <p:txEl>
                                              <p:pRg st="0" end="0"/>
                                            </p:txEl>
                                          </p:spTgt>
                                        </p:tgtEl>
                                      </p:cBhvr>
                                    </p:animEffect>
                                    <p:anim calcmode="lin" valueType="num">
                                      <p:cBhvr>
                                        <p:cTn id="24" dur="1822" tmFilter="0,0; 0.14,0.36; 0.43,0.73; 0.71,0.91; 1.0,1.0">
                                          <p:stCondLst>
                                            <p:cond delay="0"/>
                                          </p:stCondLst>
                                        </p:cTn>
                                        <p:tgtEl>
                                          <p:spTgt spid="4096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096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096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096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096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0963">
                                            <p:txEl>
                                              <p:pRg st="0" end="0"/>
                                            </p:txEl>
                                          </p:spTgt>
                                        </p:tgtEl>
                                      </p:cBhvr>
                                      <p:to x="100000" y="60000"/>
                                    </p:animScale>
                                    <p:animScale>
                                      <p:cBhvr>
                                        <p:cTn id="30" dur="166" decel="50000">
                                          <p:stCondLst>
                                            <p:cond delay="676"/>
                                          </p:stCondLst>
                                        </p:cTn>
                                        <p:tgtEl>
                                          <p:spTgt spid="40963">
                                            <p:txEl>
                                              <p:pRg st="0" end="0"/>
                                            </p:txEl>
                                          </p:spTgt>
                                        </p:tgtEl>
                                      </p:cBhvr>
                                      <p:to x="100000" y="100000"/>
                                    </p:animScale>
                                    <p:animScale>
                                      <p:cBhvr>
                                        <p:cTn id="31" dur="26">
                                          <p:stCondLst>
                                            <p:cond delay="1312"/>
                                          </p:stCondLst>
                                        </p:cTn>
                                        <p:tgtEl>
                                          <p:spTgt spid="40963">
                                            <p:txEl>
                                              <p:pRg st="0" end="0"/>
                                            </p:txEl>
                                          </p:spTgt>
                                        </p:tgtEl>
                                      </p:cBhvr>
                                      <p:to x="100000" y="80000"/>
                                    </p:animScale>
                                    <p:animScale>
                                      <p:cBhvr>
                                        <p:cTn id="32" dur="166" decel="50000">
                                          <p:stCondLst>
                                            <p:cond delay="1338"/>
                                          </p:stCondLst>
                                        </p:cTn>
                                        <p:tgtEl>
                                          <p:spTgt spid="40963">
                                            <p:txEl>
                                              <p:pRg st="0" end="0"/>
                                            </p:txEl>
                                          </p:spTgt>
                                        </p:tgtEl>
                                      </p:cBhvr>
                                      <p:to x="100000" y="100000"/>
                                    </p:animScale>
                                    <p:animScale>
                                      <p:cBhvr>
                                        <p:cTn id="33" dur="26">
                                          <p:stCondLst>
                                            <p:cond delay="1642"/>
                                          </p:stCondLst>
                                        </p:cTn>
                                        <p:tgtEl>
                                          <p:spTgt spid="40963">
                                            <p:txEl>
                                              <p:pRg st="0" end="0"/>
                                            </p:txEl>
                                          </p:spTgt>
                                        </p:tgtEl>
                                      </p:cBhvr>
                                      <p:to x="100000" y="90000"/>
                                    </p:animScale>
                                    <p:animScale>
                                      <p:cBhvr>
                                        <p:cTn id="34" dur="166" decel="50000">
                                          <p:stCondLst>
                                            <p:cond delay="1668"/>
                                          </p:stCondLst>
                                        </p:cTn>
                                        <p:tgtEl>
                                          <p:spTgt spid="40963">
                                            <p:txEl>
                                              <p:pRg st="0" end="0"/>
                                            </p:txEl>
                                          </p:spTgt>
                                        </p:tgtEl>
                                      </p:cBhvr>
                                      <p:to x="100000" y="100000"/>
                                    </p:animScale>
                                    <p:animScale>
                                      <p:cBhvr>
                                        <p:cTn id="35" dur="26">
                                          <p:stCondLst>
                                            <p:cond delay="1808"/>
                                          </p:stCondLst>
                                        </p:cTn>
                                        <p:tgtEl>
                                          <p:spTgt spid="40963">
                                            <p:txEl>
                                              <p:pRg st="0" end="0"/>
                                            </p:txEl>
                                          </p:spTgt>
                                        </p:tgtEl>
                                      </p:cBhvr>
                                      <p:to x="100000" y="95000"/>
                                    </p:animScale>
                                    <p:animScale>
                                      <p:cBhvr>
                                        <p:cTn id="36" dur="166" decel="50000">
                                          <p:stCondLst>
                                            <p:cond delay="1834"/>
                                          </p:stCondLst>
                                        </p:cTn>
                                        <p:tgtEl>
                                          <p:spTgt spid="40963">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40963">
                                            <p:txEl>
                                              <p:pRg st="1" end="1"/>
                                            </p:txEl>
                                          </p:spTgt>
                                        </p:tgtEl>
                                        <p:attrNameLst>
                                          <p:attrName>style.visibility</p:attrName>
                                        </p:attrNameLst>
                                      </p:cBhvr>
                                      <p:to>
                                        <p:strVal val="visible"/>
                                      </p:to>
                                    </p:set>
                                    <p:animEffect transition="in" filter="wipe(down)">
                                      <p:cBhvr>
                                        <p:cTn id="39" dur="580">
                                          <p:stCondLst>
                                            <p:cond delay="0"/>
                                          </p:stCondLst>
                                        </p:cTn>
                                        <p:tgtEl>
                                          <p:spTgt spid="40963">
                                            <p:txEl>
                                              <p:pRg st="1" end="1"/>
                                            </p:txEl>
                                          </p:spTgt>
                                        </p:tgtEl>
                                      </p:cBhvr>
                                    </p:animEffect>
                                    <p:anim calcmode="lin" valueType="num">
                                      <p:cBhvr>
                                        <p:cTn id="40" dur="1822" tmFilter="0,0; 0.14,0.36; 0.43,0.73; 0.71,0.91; 1.0,1.0">
                                          <p:stCondLst>
                                            <p:cond delay="0"/>
                                          </p:stCondLst>
                                        </p:cTn>
                                        <p:tgtEl>
                                          <p:spTgt spid="40963">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0963">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0963">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0963">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0963">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0963">
                                            <p:txEl>
                                              <p:pRg st="1" end="1"/>
                                            </p:txEl>
                                          </p:spTgt>
                                        </p:tgtEl>
                                      </p:cBhvr>
                                      <p:to x="100000" y="60000"/>
                                    </p:animScale>
                                    <p:animScale>
                                      <p:cBhvr>
                                        <p:cTn id="46" dur="166" decel="50000">
                                          <p:stCondLst>
                                            <p:cond delay="676"/>
                                          </p:stCondLst>
                                        </p:cTn>
                                        <p:tgtEl>
                                          <p:spTgt spid="40963">
                                            <p:txEl>
                                              <p:pRg st="1" end="1"/>
                                            </p:txEl>
                                          </p:spTgt>
                                        </p:tgtEl>
                                      </p:cBhvr>
                                      <p:to x="100000" y="100000"/>
                                    </p:animScale>
                                    <p:animScale>
                                      <p:cBhvr>
                                        <p:cTn id="47" dur="26">
                                          <p:stCondLst>
                                            <p:cond delay="1312"/>
                                          </p:stCondLst>
                                        </p:cTn>
                                        <p:tgtEl>
                                          <p:spTgt spid="40963">
                                            <p:txEl>
                                              <p:pRg st="1" end="1"/>
                                            </p:txEl>
                                          </p:spTgt>
                                        </p:tgtEl>
                                      </p:cBhvr>
                                      <p:to x="100000" y="80000"/>
                                    </p:animScale>
                                    <p:animScale>
                                      <p:cBhvr>
                                        <p:cTn id="48" dur="166" decel="50000">
                                          <p:stCondLst>
                                            <p:cond delay="1338"/>
                                          </p:stCondLst>
                                        </p:cTn>
                                        <p:tgtEl>
                                          <p:spTgt spid="40963">
                                            <p:txEl>
                                              <p:pRg st="1" end="1"/>
                                            </p:txEl>
                                          </p:spTgt>
                                        </p:tgtEl>
                                      </p:cBhvr>
                                      <p:to x="100000" y="100000"/>
                                    </p:animScale>
                                    <p:animScale>
                                      <p:cBhvr>
                                        <p:cTn id="49" dur="26">
                                          <p:stCondLst>
                                            <p:cond delay="1642"/>
                                          </p:stCondLst>
                                        </p:cTn>
                                        <p:tgtEl>
                                          <p:spTgt spid="40963">
                                            <p:txEl>
                                              <p:pRg st="1" end="1"/>
                                            </p:txEl>
                                          </p:spTgt>
                                        </p:tgtEl>
                                      </p:cBhvr>
                                      <p:to x="100000" y="90000"/>
                                    </p:animScale>
                                    <p:animScale>
                                      <p:cBhvr>
                                        <p:cTn id="50" dur="166" decel="50000">
                                          <p:stCondLst>
                                            <p:cond delay="1668"/>
                                          </p:stCondLst>
                                        </p:cTn>
                                        <p:tgtEl>
                                          <p:spTgt spid="40963">
                                            <p:txEl>
                                              <p:pRg st="1" end="1"/>
                                            </p:txEl>
                                          </p:spTgt>
                                        </p:tgtEl>
                                      </p:cBhvr>
                                      <p:to x="100000" y="100000"/>
                                    </p:animScale>
                                    <p:animScale>
                                      <p:cBhvr>
                                        <p:cTn id="51" dur="26">
                                          <p:stCondLst>
                                            <p:cond delay="1808"/>
                                          </p:stCondLst>
                                        </p:cTn>
                                        <p:tgtEl>
                                          <p:spTgt spid="40963">
                                            <p:txEl>
                                              <p:pRg st="1" end="1"/>
                                            </p:txEl>
                                          </p:spTgt>
                                        </p:tgtEl>
                                      </p:cBhvr>
                                      <p:to x="100000" y="95000"/>
                                    </p:animScale>
                                    <p:animScale>
                                      <p:cBhvr>
                                        <p:cTn id="52" dur="166" decel="50000">
                                          <p:stCondLst>
                                            <p:cond delay="1834"/>
                                          </p:stCondLst>
                                        </p:cTn>
                                        <p:tgtEl>
                                          <p:spTgt spid="40963">
                                            <p:txEl>
                                              <p:pRg st="1" end="1"/>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0963">
                                            <p:txEl>
                                              <p:pRg st="2" end="2"/>
                                            </p:txEl>
                                          </p:spTgt>
                                        </p:tgtEl>
                                        <p:attrNameLst>
                                          <p:attrName>style.visibility</p:attrName>
                                        </p:attrNameLst>
                                      </p:cBhvr>
                                      <p:to>
                                        <p:strVal val="visible"/>
                                      </p:to>
                                    </p:set>
                                    <p:animEffect transition="in" filter="wipe(down)">
                                      <p:cBhvr>
                                        <p:cTn id="55" dur="580">
                                          <p:stCondLst>
                                            <p:cond delay="0"/>
                                          </p:stCondLst>
                                        </p:cTn>
                                        <p:tgtEl>
                                          <p:spTgt spid="40963">
                                            <p:txEl>
                                              <p:pRg st="2" end="2"/>
                                            </p:txEl>
                                          </p:spTgt>
                                        </p:tgtEl>
                                      </p:cBhvr>
                                    </p:animEffect>
                                    <p:anim calcmode="lin" valueType="num">
                                      <p:cBhvr>
                                        <p:cTn id="56" dur="1822" tmFilter="0,0; 0.14,0.36; 0.43,0.73; 0.71,0.91; 1.0,1.0">
                                          <p:stCondLst>
                                            <p:cond delay="0"/>
                                          </p:stCondLst>
                                        </p:cTn>
                                        <p:tgtEl>
                                          <p:spTgt spid="40963">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0963">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0963">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0963">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0963">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0963">
                                            <p:txEl>
                                              <p:pRg st="2" end="2"/>
                                            </p:txEl>
                                          </p:spTgt>
                                        </p:tgtEl>
                                      </p:cBhvr>
                                      <p:to x="100000" y="60000"/>
                                    </p:animScale>
                                    <p:animScale>
                                      <p:cBhvr>
                                        <p:cTn id="62" dur="166" decel="50000">
                                          <p:stCondLst>
                                            <p:cond delay="676"/>
                                          </p:stCondLst>
                                        </p:cTn>
                                        <p:tgtEl>
                                          <p:spTgt spid="40963">
                                            <p:txEl>
                                              <p:pRg st="2" end="2"/>
                                            </p:txEl>
                                          </p:spTgt>
                                        </p:tgtEl>
                                      </p:cBhvr>
                                      <p:to x="100000" y="100000"/>
                                    </p:animScale>
                                    <p:animScale>
                                      <p:cBhvr>
                                        <p:cTn id="63" dur="26">
                                          <p:stCondLst>
                                            <p:cond delay="1312"/>
                                          </p:stCondLst>
                                        </p:cTn>
                                        <p:tgtEl>
                                          <p:spTgt spid="40963">
                                            <p:txEl>
                                              <p:pRg st="2" end="2"/>
                                            </p:txEl>
                                          </p:spTgt>
                                        </p:tgtEl>
                                      </p:cBhvr>
                                      <p:to x="100000" y="80000"/>
                                    </p:animScale>
                                    <p:animScale>
                                      <p:cBhvr>
                                        <p:cTn id="64" dur="166" decel="50000">
                                          <p:stCondLst>
                                            <p:cond delay="1338"/>
                                          </p:stCondLst>
                                        </p:cTn>
                                        <p:tgtEl>
                                          <p:spTgt spid="40963">
                                            <p:txEl>
                                              <p:pRg st="2" end="2"/>
                                            </p:txEl>
                                          </p:spTgt>
                                        </p:tgtEl>
                                      </p:cBhvr>
                                      <p:to x="100000" y="100000"/>
                                    </p:animScale>
                                    <p:animScale>
                                      <p:cBhvr>
                                        <p:cTn id="65" dur="26">
                                          <p:stCondLst>
                                            <p:cond delay="1642"/>
                                          </p:stCondLst>
                                        </p:cTn>
                                        <p:tgtEl>
                                          <p:spTgt spid="40963">
                                            <p:txEl>
                                              <p:pRg st="2" end="2"/>
                                            </p:txEl>
                                          </p:spTgt>
                                        </p:tgtEl>
                                      </p:cBhvr>
                                      <p:to x="100000" y="90000"/>
                                    </p:animScale>
                                    <p:animScale>
                                      <p:cBhvr>
                                        <p:cTn id="66" dur="166" decel="50000">
                                          <p:stCondLst>
                                            <p:cond delay="1668"/>
                                          </p:stCondLst>
                                        </p:cTn>
                                        <p:tgtEl>
                                          <p:spTgt spid="40963">
                                            <p:txEl>
                                              <p:pRg st="2" end="2"/>
                                            </p:txEl>
                                          </p:spTgt>
                                        </p:tgtEl>
                                      </p:cBhvr>
                                      <p:to x="100000" y="100000"/>
                                    </p:animScale>
                                    <p:animScale>
                                      <p:cBhvr>
                                        <p:cTn id="67" dur="26">
                                          <p:stCondLst>
                                            <p:cond delay="1808"/>
                                          </p:stCondLst>
                                        </p:cTn>
                                        <p:tgtEl>
                                          <p:spTgt spid="40963">
                                            <p:txEl>
                                              <p:pRg st="2" end="2"/>
                                            </p:txEl>
                                          </p:spTgt>
                                        </p:tgtEl>
                                      </p:cBhvr>
                                      <p:to x="100000" y="95000"/>
                                    </p:animScale>
                                    <p:animScale>
                                      <p:cBhvr>
                                        <p:cTn id="68" dur="166" decel="50000">
                                          <p:stCondLst>
                                            <p:cond delay="1834"/>
                                          </p:stCondLst>
                                        </p:cTn>
                                        <p:tgtEl>
                                          <p:spTgt spid="40963">
                                            <p:txEl>
                                              <p:pRg st="2" end="2"/>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40963">
                                            <p:txEl>
                                              <p:pRg st="3" end="3"/>
                                            </p:txEl>
                                          </p:spTgt>
                                        </p:tgtEl>
                                        <p:attrNameLst>
                                          <p:attrName>style.visibility</p:attrName>
                                        </p:attrNameLst>
                                      </p:cBhvr>
                                      <p:to>
                                        <p:strVal val="visible"/>
                                      </p:to>
                                    </p:set>
                                    <p:animEffect transition="in" filter="wipe(down)">
                                      <p:cBhvr>
                                        <p:cTn id="71" dur="580">
                                          <p:stCondLst>
                                            <p:cond delay="0"/>
                                          </p:stCondLst>
                                        </p:cTn>
                                        <p:tgtEl>
                                          <p:spTgt spid="40963">
                                            <p:txEl>
                                              <p:pRg st="3" end="3"/>
                                            </p:txEl>
                                          </p:spTgt>
                                        </p:tgtEl>
                                      </p:cBhvr>
                                    </p:animEffect>
                                    <p:anim calcmode="lin" valueType="num">
                                      <p:cBhvr>
                                        <p:cTn id="72" dur="1822" tmFilter="0,0; 0.14,0.36; 0.43,0.73; 0.71,0.91; 1.0,1.0">
                                          <p:stCondLst>
                                            <p:cond delay="0"/>
                                          </p:stCondLst>
                                        </p:cTn>
                                        <p:tgtEl>
                                          <p:spTgt spid="40963">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0963">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0963">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0963">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0963">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0963">
                                            <p:txEl>
                                              <p:pRg st="3" end="3"/>
                                            </p:txEl>
                                          </p:spTgt>
                                        </p:tgtEl>
                                      </p:cBhvr>
                                      <p:to x="100000" y="60000"/>
                                    </p:animScale>
                                    <p:animScale>
                                      <p:cBhvr>
                                        <p:cTn id="78" dur="166" decel="50000">
                                          <p:stCondLst>
                                            <p:cond delay="676"/>
                                          </p:stCondLst>
                                        </p:cTn>
                                        <p:tgtEl>
                                          <p:spTgt spid="40963">
                                            <p:txEl>
                                              <p:pRg st="3" end="3"/>
                                            </p:txEl>
                                          </p:spTgt>
                                        </p:tgtEl>
                                      </p:cBhvr>
                                      <p:to x="100000" y="100000"/>
                                    </p:animScale>
                                    <p:animScale>
                                      <p:cBhvr>
                                        <p:cTn id="79" dur="26">
                                          <p:stCondLst>
                                            <p:cond delay="1312"/>
                                          </p:stCondLst>
                                        </p:cTn>
                                        <p:tgtEl>
                                          <p:spTgt spid="40963">
                                            <p:txEl>
                                              <p:pRg st="3" end="3"/>
                                            </p:txEl>
                                          </p:spTgt>
                                        </p:tgtEl>
                                      </p:cBhvr>
                                      <p:to x="100000" y="80000"/>
                                    </p:animScale>
                                    <p:animScale>
                                      <p:cBhvr>
                                        <p:cTn id="80" dur="166" decel="50000">
                                          <p:stCondLst>
                                            <p:cond delay="1338"/>
                                          </p:stCondLst>
                                        </p:cTn>
                                        <p:tgtEl>
                                          <p:spTgt spid="40963">
                                            <p:txEl>
                                              <p:pRg st="3" end="3"/>
                                            </p:txEl>
                                          </p:spTgt>
                                        </p:tgtEl>
                                      </p:cBhvr>
                                      <p:to x="100000" y="100000"/>
                                    </p:animScale>
                                    <p:animScale>
                                      <p:cBhvr>
                                        <p:cTn id="81" dur="26">
                                          <p:stCondLst>
                                            <p:cond delay="1642"/>
                                          </p:stCondLst>
                                        </p:cTn>
                                        <p:tgtEl>
                                          <p:spTgt spid="40963">
                                            <p:txEl>
                                              <p:pRg st="3" end="3"/>
                                            </p:txEl>
                                          </p:spTgt>
                                        </p:tgtEl>
                                      </p:cBhvr>
                                      <p:to x="100000" y="90000"/>
                                    </p:animScale>
                                    <p:animScale>
                                      <p:cBhvr>
                                        <p:cTn id="82" dur="166" decel="50000">
                                          <p:stCondLst>
                                            <p:cond delay="1668"/>
                                          </p:stCondLst>
                                        </p:cTn>
                                        <p:tgtEl>
                                          <p:spTgt spid="40963">
                                            <p:txEl>
                                              <p:pRg st="3" end="3"/>
                                            </p:txEl>
                                          </p:spTgt>
                                        </p:tgtEl>
                                      </p:cBhvr>
                                      <p:to x="100000" y="100000"/>
                                    </p:animScale>
                                    <p:animScale>
                                      <p:cBhvr>
                                        <p:cTn id="83" dur="26">
                                          <p:stCondLst>
                                            <p:cond delay="1808"/>
                                          </p:stCondLst>
                                        </p:cTn>
                                        <p:tgtEl>
                                          <p:spTgt spid="40963">
                                            <p:txEl>
                                              <p:pRg st="3" end="3"/>
                                            </p:txEl>
                                          </p:spTgt>
                                        </p:tgtEl>
                                      </p:cBhvr>
                                      <p:to x="100000" y="95000"/>
                                    </p:animScale>
                                    <p:animScale>
                                      <p:cBhvr>
                                        <p:cTn id="84" dur="166" decel="50000">
                                          <p:stCondLst>
                                            <p:cond delay="1834"/>
                                          </p:stCondLst>
                                        </p:cTn>
                                        <p:tgtEl>
                                          <p:spTgt spid="40963">
                                            <p:txEl>
                                              <p:pRg st="3" end="3"/>
                                            </p:txEl>
                                          </p:spTgt>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40963">
                                            <p:txEl>
                                              <p:pRg st="4" end="4"/>
                                            </p:txEl>
                                          </p:spTgt>
                                        </p:tgtEl>
                                        <p:attrNameLst>
                                          <p:attrName>style.visibility</p:attrName>
                                        </p:attrNameLst>
                                      </p:cBhvr>
                                      <p:to>
                                        <p:strVal val="visible"/>
                                      </p:to>
                                    </p:set>
                                    <p:animEffect transition="in" filter="wipe(down)">
                                      <p:cBhvr>
                                        <p:cTn id="87" dur="580">
                                          <p:stCondLst>
                                            <p:cond delay="0"/>
                                          </p:stCondLst>
                                        </p:cTn>
                                        <p:tgtEl>
                                          <p:spTgt spid="40963">
                                            <p:txEl>
                                              <p:pRg st="4" end="4"/>
                                            </p:txEl>
                                          </p:spTgt>
                                        </p:tgtEl>
                                      </p:cBhvr>
                                    </p:animEffect>
                                    <p:anim calcmode="lin" valueType="num">
                                      <p:cBhvr>
                                        <p:cTn id="88" dur="1822" tmFilter="0,0; 0.14,0.36; 0.43,0.73; 0.71,0.91; 1.0,1.0">
                                          <p:stCondLst>
                                            <p:cond delay="0"/>
                                          </p:stCondLst>
                                        </p:cTn>
                                        <p:tgtEl>
                                          <p:spTgt spid="4096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096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096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096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096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40963">
                                            <p:txEl>
                                              <p:pRg st="4" end="4"/>
                                            </p:txEl>
                                          </p:spTgt>
                                        </p:tgtEl>
                                      </p:cBhvr>
                                      <p:to x="100000" y="60000"/>
                                    </p:animScale>
                                    <p:animScale>
                                      <p:cBhvr>
                                        <p:cTn id="94" dur="166" decel="50000">
                                          <p:stCondLst>
                                            <p:cond delay="676"/>
                                          </p:stCondLst>
                                        </p:cTn>
                                        <p:tgtEl>
                                          <p:spTgt spid="40963">
                                            <p:txEl>
                                              <p:pRg st="4" end="4"/>
                                            </p:txEl>
                                          </p:spTgt>
                                        </p:tgtEl>
                                      </p:cBhvr>
                                      <p:to x="100000" y="100000"/>
                                    </p:animScale>
                                    <p:animScale>
                                      <p:cBhvr>
                                        <p:cTn id="95" dur="26">
                                          <p:stCondLst>
                                            <p:cond delay="1312"/>
                                          </p:stCondLst>
                                        </p:cTn>
                                        <p:tgtEl>
                                          <p:spTgt spid="40963">
                                            <p:txEl>
                                              <p:pRg st="4" end="4"/>
                                            </p:txEl>
                                          </p:spTgt>
                                        </p:tgtEl>
                                      </p:cBhvr>
                                      <p:to x="100000" y="80000"/>
                                    </p:animScale>
                                    <p:animScale>
                                      <p:cBhvr>
                                        <p:cTn id="96" dur="166" decel="50000">
                                          <p:stCondLst>
                                            <p:cond delay="1338"/>
                                          </p:stCondLst>
                                        </p:cTn>
                                        <p:tgtEl>
                                          <p:spTgt spid="40963">
                                            <p:txEl>
                                              <p:pRg st="4" end="4"/>
                                            </p:txEl>
                                          </p:spTgt>
                                        </p:tgtEl>
                                      </p:cBhvr>
                                      <p:to x="100000" y="100000"/>
                                    </p:animScale>
                                    <p:animScale>
                                      <p:cBhvr>
                                        <p:cTn id="97" dur="26">
                                          <p:stCondLst>
                                            <p:cond delay="1642"/>
                                          </p:stCondLst>
                                        </p:cTn>
                                        <p:tgtEl>
                                          <p:spTgt spid="40963">
                                            <p:txEl>
                                              <p:pRg st="4" end="4"/>
                                            </p:txEl>
                                          </p:spTgt>
                                        </p:tgtEl>
                                      </p:cBhvr>
                                      <p:to x="100000" y="90000"/>
                                    </p:animScale>
                                    <p:animScale>
                                      <p:cBhvr>
                                        <p:cTn id="98" dur="166" decel="50000">
                                          <p:stCondLst>
                                            <p:cond delay="1668"/>
                                          </p:stCondLst>
                                        </p:cTn>
                                        <p:tgtEl>
                                          <p:spTgt spid="40963">
                                            <p:txEl>
                                              <p:pRg st="4" end="4"/>
                                            </p:txEl>
                                          </p:spTgt>
                                        </p:tgtEl>
                                      </p:cBhvr>
                                      <p:to x="100000" y="100000"/>
                                    </p:animScale>
                                    <p:animScale>
                                      <p:cBhvr>
                                        <p:cTn id="99" dur="26">
                                          <p:stCondLst>
                                            <p:cond delay="1808"/>
                                          </p:stCondLst>
                                        </p:cTn>
                                        <p:tgtEl>
                                          <p:spTgt spid="40963">
                                            <p:txEl>
                                              <p:pRg st="4" end="4"/>
                                            </p:txEl>
                                          </p:spTgt>
                                        </p:tgtEl>
                                      </p:cBhvr>
                                      <p:to x="100000" y="95000"/>
                                    </p:animScale>
                                    <p:animScale>
                                      <p:cBhvr>
                                        <p:cTn id="100" dur="166" decel="50000">
                                          <p:stCondLst>
                                            <p:cond delay="1834"/>
                                          </p:stCondLst>
                                        </p:cTn>
                                        <p:tgtEl>
                                          <p:spTgt spid="4096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96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2 - Θέση περιεχομένου"/>
          <p:cNvSpPr>
            <a:spLocks noGrp="1"/>
          </p:cNvSpPr>
          <p:nvPr>
            <p:ph idx="1"/>
          </p:nvPr>
        </p:nvSpPr>
        <p:spPr>
          <a:xfrm>
            <a:off x="467544" y="620688"/>
            <a:ext cx="7239000" cy="5403850"/>
          </a:xfrm>
        </p:spPr>
        <p:txBody>
          <a:bodyPr/>
          <a:lstStyle/>
          <a:p>
            <a:pPr algn="just"/>
            <a:r>
              <a:rPr lang="el-GR" altLang="en-US" sz="3600" dirty="0" smtClean="0"/>
              <a:t>Κάθε παιδί είναι ένα από τα θαύματα αυτού του κόσμου. Καθένα έχει τη δυνατότητα για εξαιρετικά κατορθώματα, ευτυχία και σταθερή πληρότητα. Χρειάζεται μόνο κάποιοι να πιστέψουν σ’ αυτό, να το στηρίξουν και να το ενισχύουν στα μικρά, σταθερά βήματά του στη ζωή. </a:t>
            </a:r>
          </a:p>
        </p:txBody>
      </p:sp>
      <p:sp>
        <p:nvSpPr>
          <p:cNvPr id="3" name="TextBox 2"/>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down)">
                                      <p:cBhvr>
                                        <p:cTn id="7" dur="580">
                                          <p:stCondLst>
                                            <p:cond delay="0"/>
                                          </p:stCondLst>
                                        </p:cTn>
                                        <p:tgtEl>
                                          <p:spTgt spid="41987">
                                            <p:txEl>
                                              <p:pRg st="0" end="0"/>
                                            </p:txEl>
                                          </p:spTgt>
                                        </p:tgtEl>
                                      </p:cBhvr>
                                    </p:animEffect>
                                    <p:anim calcmode="lin" valueType="num">
                                      <p:cBhvr>
                                        <p:cTn id="8" dur="1822" tmFilter="0,0; 0.14,0.36; 0.43,0.73; 0.71,0.91; 1.0,1.0">
                                          <p:stCondLst>
                                            <p:cond delay="0"/>
                                          </p:stCondLst>
                                        </p:cTn>
                                        <p:tgtEl>
                                          <p:spTgt spid="4198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98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98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98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98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1987">
                                            <p:txEl>
                                              <p:pRg st="0" end="0"/>
                                            </p:txEl>
                                          </p:spTgt>
                                        </p:tgtEl>
                                      </p:cBhvr>
                                      <p:to x="100000" y="60000"/>
                                    </p:animScale>
                                    <p:animScale>
                                      <p:cBhvr>
                                        <p:cTn id="14" dur="166" decel="50000">
                                          <p:stCondLst>
                                            <p:cond delay="676"/>
                                          </p:stCondLst>
                                        </p:cTn>
                                        <p:tgtEl>
                                          <p:spTgt spid="41987">
                                            <p:txEl>
                                              <p:pRg st="0" end="0"/>
                                            </p:txEl>
                                          </p:spTgt>
                                        </p:tgtEl>
                                      </p:cBhvr>
                                      <p:to x="100000" y="100000"/>
                                    </p:animScale>
                                    <p:animScale>
                                      <p:cBhvr>
                                        <p:cTn id="15" dur="26">
                                          <p:stCondLst>
                                            <p:cond delay="1312"/>
                                          </p:stCondLst>
                                        </p:cTn>
                                        <p:tgtEl>
                                          <p:spTgt spid="41987">
                                            <p:txEl>
                                              <p:pRg st="0" end="0"/>
                                            </p:txEl>
                                          </p:spTgt>
                                        </p:tgtEl>
                                      </p:cBhvr>
                                      <p:to x="100000" y="80000"/>
                                    </p:animScale>
                                    <p:animScale>
                                      <p:cBhvr>
                                        <p:cTn id="16" dur="166" decel="50000">
                                          <p:stCondLst>
                                            <p:cond delay="1338"/>
                                          </p:stCondLst>
                                        </p:cTn>
                                        <p:tgtEl>
                                          <p:spTgt spid="41987">
                                            <p:txEl>
                                              <p:pRg st="0" end="0"/>
                                            </p:txEl>
                                          </p:spTgt>
                                        </p:tgtEl>
                                      </p:cBhvr>
                                      <p:to x="100000" y="100000"/>
                                    </p:animScale>
                                    <p:animScale>
                                      <p:cBhvr>
                                        <p:cTn id="17" dur="26">
                                          <p:stCondLst>
                                            <p:cond delay="1642"/>
                                          </p:stCondLst>
                                        </p:cTn>
                                        <p:tgtEl>
                                          <p:spTgt spid="41987">
                                            <p:txEl>
                                              <p:pRg st="0" end="0"/>
                                            </p:txEl>
                                          </p:spTgt>
                                        </p:tgtEl>
                                      </p:cBhvr>
                                      <p:to x="100000" y="90000"/>
                                    </p:animScale>
                                    <p:animScale>
                                      <p:cBhvr>
                                        <p:cTn id="18" dur="166" decel="50000">
                                          <p:stCondLst>
                                            <p:cond delay="1668"/>
                                          </p:stCondLst>
                                        </p:cTn>
                                        <p:tgtEl>
                                          <p:spTgt spid="41987">
                                            <p:txEl>
                                              <p:pRg st="0" end="0"/>
                                            </p:txEl>
                                          </p:spTgt>
                                        </p:tgtEl>
                                      </p:cBhvr>
                                      <p:to x="100000" y="100000"/>
                                    </p:animScale>
                                    <p:animScale>
                                      <p:cBhvr>
                                        <p:cTn id="19" dur="26">
                                          <p:stCondLst>
                                            <p:cond delay="1808"/>
                                          </p:stCondLst>
                                        </p:cTn>
                                        <p:tgtEl>
                                          <p:spTgt spid="41987">
                                            <p:txEl>
                                              <p:pRg st="0" end="0"/>
                                            </p:txEl>
                                          </p:spTgt>
                                        </p:tgtEl>
                                      </p:cBhvr>
                                      <p:to x="100000" y="95000"/>
                                    </p:animScale>
                                    <p:animScale>
                                      <p:cBhvr>
                                        <p:cTn id="20" dur="166" decel="50000">
                                          <p:stCondLst>
                                            <p:cond delay="1834"/>
                                          </p:stCondLst>
                                        </p:cTn>
                                        <p:tgtEl>
                                          <p:spTgt spid="41987">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2 - Θέση περιεχομένου"/>
          <p:cNvSpPr>
            <a:spLocks noGrp="1"/>
          </p:cNvSpPr>
          <p:nvPr>
            <p:ph idx="1"/>
          </p:nvPr>
        </p:nvSpPr>
        <p:spPr/>
        <p:txBody>
          <a:bodyPr/>
          <a:lstStyle/>
          <a:p>
            <a:r>
              <a:rPr lang="el-GR" altLang="en-US" sz="3600" dirty="0" smtClean="0"/>
              <a:t>Οι γονείς ας γίνουν το σταθερό στήριγμα και οι εμψυχωτές της πορείας των δικών τους παιδιών στη γοητευτική πορεία τους για πραγματοποίηση των ονείρων τους.</a:t>
            </a:r>
          </a:p>
          <a:p>
            <a:endParaRPr lang="el-GR" altLang="en-US" dirty="0" smtClean="0"/>
          </a:p>
        </p:txBody>
      </p:sp>
      <p:sp>
        <p:nvSpPr>
          <p:cNvPr id="3" name="TextBox 2"/>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down)">
                                      <p:cBhvr>
                                        <p:cTn id="7" dur="580">
                                          <p:stCondLst>
                                            <p:cond delay="0"/>
                                          </p:stCondLst>
                                        </p:cTn>
                                        <p:tgtEl>
                                          <p:spTgt spid="43011">
                                            <p:txEl>
                                              <p:pRg st="0" end="0"/>
                                            </p:txEl>
                                          </p:spTgt>
                                        </p:tgtEl>
                                      </p:cBhvr>
                                    </p:animEffect>
                                    <p:anim calcmode="lin" valueType="num">
                                      <p:cBhvr>
                                        <p:cTn id="8" dur="1822" tmFilter="0,0; 0.14,0.36; 0.43,0.73; 0.71,0.91; 1.0,1.0">
                                          <p:stCondLst>
                                            <p:cond delay="0"/>
                                          </p:stCondLst>
                                        </p:cTn>
                                        <p:tgtEl>
                                          <p:spTgt spid="4301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301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301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301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301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3011">
                                            <p:txEl>
                                              <p:pRg st="0" end="0"/>
                                            </p:txEl>
                                          </p:spTgt>
                                        </p:tgtEl>
                                      </p:cBhvr>
                                      <p:to x="100000" y="60000"/>
                                    </p:animScale>
                                    <p:animScale>
                                      <p:cBhvr>
                                        <p:cTn id="14" dur="166" decel="50000">
                                          <p:stCondLst>
                                            <p:cond delay="676"/>
                                          </p:stCondLst>
                                        </p:cTn>
                                        <p:tgtEl>
                                          <p:spTgt spid="43011">
                                            <p:txEl>
                                              <p:pRg st="0" end="0"/>
                                            </p:txEl>
                                          </p:spTgt>
                                        </p:tgtEl>
                                      </p:cBhvr>
                                      <p:to x="100000" y="100000"/>
                                    </p:animScale>
                                    <p:animScale>
                                      <p:cBhvr>
                                        <p:cTn id="15" dur="26">
                                          <p:stCondLst>
                                            <p:cond delay="1312"/>
                                          </p:stCondLst>
                                        </p:cTn>
                                        <p:tgtEl>
                                          <p:spTgt spid="43011">
                                            <p:txEl>
                                              <p:pRg st="0" end="0"/>
                                            </p:txEl>
                                          </p:spTgt>
                                        </p:tgtEl>
                                      </p:cBhvr>
                                      <p:to x="100000" y="80000"/>
                                    </p:animScale>
                                    <p:animScale>
                                      <p:cBhvr>
                                        <p:cTn id="16" dur="166" decel="50000">
                                          <p:stCondLst>
                                            <p:cond delay="1338"/>
                                          </p:stCondLst>
                                        </p:cTn>
                                        <p:tgtEl>
                                          <p:spTgt spid="43011">
                                            <p:txEl>
                                              <p:pRg st="0" end="0"/>
                                            </p:txEl>
                                          </p:spTgt>
                                        </p:tgtEl>
                                      </p:cBhvr>
                                      <p:to x="100000" y="100000"/>
                                    </p:animScale>
                                    <p:animScale>
                                      <p:cBhvr>
                                        <p:cTn id="17" dur="26">
                                          <p:stCondLst>
                                            <p:cond delay="1642"/>
                                          </p:stCondLst>
                                        </p:cTn>
                                        <p:tgtEl>
                                          <p:spTgt spid="43011">
                                            <p:txEl>
                                              <p:pRg st="0" end="0"/>
                                            </p:txEl>
                                          </p:spTgt>
                                        </p:tgtEl>
                                      </p:cBhvr>
                                      <p:to x="100000" y="90000"/>
                                    </p:animScale>
                                    <p:animScale>
                                      <p:cBhvr>
                                        <p:cTn id="18" dur="166" decel="50000">
                                          <p:stCondLst>
                                            <p:cond delay="1668"/>
                                          </p:stCondLst>
                                        </p:cTn>
                                        <p:tgtEl>
                                          <p:spTgt spid="43011">
                                            <p:txEl>
                                              <p:pRg st="0" end="0"/>
                                            </p:txEl>
                                          </p:spTgt>
                                        </p:tgtEl>
                                      </p:cBhvr>
                                      <p:to x="100000" y="100000"/>
                                    </p:animScale>
                                    <p:animScale>
                                      <p:cBhvr>
                                        <p:cTn id="19" dur="26">
                                          <p:stCondLst>
                                            <p:cond delay="1808"/>
                                          </p:stCondLst>
                                        </p:cTn>
                                        <p:tgtEl>
                                          <p:spTgt spid="43011">
                                            <p:txEl>
                                              <p:pRg st="0" end="0"/>
                                            </p:txEl>
                                          </p:spTgt>
                                        </p:tgtEl>
                                      </p:cBhvr>
                                      <p:to x="100000" y="95000"/>
                                    </p:animScale>
                                    <p:animScale>
                                      <p:cBhvr>
                                        <p:cTn id="20" dur="166" decel="50000">
                                          <p:stCondLst>
                                            <p:cond delay="1834"/>
                                          </p:stCondLst>
                                        </p:cTn>
                                        <p:tgtEl>
                                          <p:spTgt spid="4301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7239000" cy="1668800"/>
          </a:xfrm>
        </p:spPr>
        <p:txBody>
          <a:bodyPr>
            <a:normAutofit fontScale="90000"/>
          </a:bodyPr>
          <a:lstStyle/>
          <a:p>
            <a:pPr eaLnBrk="1" fontAlgn="auto" hangingPunct="1">
              <a:spcAft>
                <a:spcPts val="0"/>
              </a:spcAft>
              <a:defRPr/>
            </a:pPr>
            <a:r>
              <a:rPr lang="el-GR" dirty="0" smtClean="0"/>
              <a:t>ΑΥΤΟΠΕΠΟΙΘΗΣΗ ΓΙΑ ΤΟ ΠΑΙΔΙ ΣΗΜΑΙΝΕΙ …</a:t>
            </a:r>
            <a:br>
              <a:rPr lang="el-GR" dirty="0" smtClean="0"/>
            </a:br>
            <a:endParaRPr lang="el-GR" dirty="0"/>
          </a:p>
        </p:txBody>
      </p:sp>
      <p:sp>
        <p:nvSpPr>
          <p:cNvPr id="9219" name="2 - Θέση περιεχομένου"/>
          <p:cNvSpPr>
            <a:spLocks noGrp="1"/>
          </p:cNvSpPr>
          <p:nvPr>
            <p:ph idx="1"/>
          </p:nvPr>
        </p:nvSpPr>
        <p:spPr>
          <a:xfrm>
            <a:off x="457200" y="1425059"/>
            <a:ext cx="7499350" cy="5059363"/>
          </a:xfrm>
        </p:spPr>
        <p:txBody>
          <a:bodyPr/>
          <a:lstStyle/>
          <a:p>
            <a:pPr eaLnBrk="1" hangingPunct="1"/>
            <a:r>
              <a:rPr lang="el-GR" altLang="en-US" sz="3000" dirty="0" smtClean="0"/>
              <a:t>Διαβατήριο για μια ζωή με καλή ψυχική υγεία και κοινωνική ευημερία…</a:t>
            </a:r>
          </a:p>
          <a:p>
            <a:pPr eaLnBrk="1" hangingPunct="1"/>
            <a:r>
              <a:rPr lang="el-GR" altLang="en-US" sz="3000" dirty="0" smtClean="0"/>
              <a:t>Πανοπλία απέναντι στις προκλήσεις του κόσμου…</a:t>
            </a:r>
          </a:p>
          <a:p>
            <a:pPr eaLnBrk="1" hangingPunct="1"/>
            <a:r>
              <a:rPr lang="el-GR" altLang="en-US" sz="3000" dirty="0" smtClean="0"/>
              <a:t>Μια ζωή με περισσότερο χαμόγελο, ηρεμία, δυναμισμό και χαρά …</a:t>
            </a:r>
          </a:p>
          <a:p>
            <a:pPr eaLnBrk="1" hangingPunct="1"/>
            <a:r>
              <a:rPr lang="el-GR" altLang="en-US" sz="3000" dirty="0" smtClean="0"/>
              <a:t>Λιγότερη απογοήτευση, περισσότερες πιθανότητες να πετύχει τα όνειρά του...</a:t>
            </a:r>
          </a:p>
          <a:p>
            <a:pPr eaLnBrk="1" hangingPunct="1"/>
            <a:r>
              <a:rPr lang="el-GR" altLang="en-US" sz="3000" dirty="0" smtClean="0"/>
              <a:t>Αντιμετώπιση συγκρούσεων και αντίσταση στις πιέσεις… </a:t>
            </a:r>
          </a:p>
          <a:p>
            <a:pPr eaLnBrk="1" hangingPunct="1"/>
            <a:endParaRPr lang="el-GR" altLang="en-US" dirty="0" smtClean="0"/>
          </a:p>
        </p:txBody>
      </p:sp>
      <p:sp>
        <p:nvSpPr>
          <p:cNvPr id="5" name="TextBox 4"/>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 calcmode="lin" valueType="num">
                                      <p:cBhvr additive="base">
                                        <p:cTn id="15"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 calcmode="lin" valueType="num">
                                      <p:cBhvr additive="base">
                                        <p:cTn id="23"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 calcmode="lin" valueType="num">
                                      <p:cBhvr additive="base">
                                        <p:cTn id="2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524784"/>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a:t>
            </a:r>
            <a:r>
              <a:rPr lang="el-GR" dirty="0" err="1" smtClean="0"/>
              <a:t>χαμηλΗ</a:t>
            </a:r>
            <a:r>
              <a:rPr lang="el-GR" dirty="0" smtClean="0"/>
              <a:t> </a:t>
            </a:r>
            <a:r>
              <a:rPr lang="el-GR" dirty="0" err="1" smtClean="0"/>
              <a:t>αυτοπεποΙθηση</a:t>
            </a:r>
            <a:r>
              <a:rPr lang="el-GR" dirty="0" smtClean="0"/>
              <a:t> </a:t>
            </a:r>
            <a:br>
              <a:rPr lang="el-GR" dirty="0" smtClean="0"/>
            </a:br>
            <a:endParaRPr lang="el-GR" dirty="0"/>
          </a:p>
        </p:txBody>
      </p:sp>
      <p:sp>
        <p:nvSpPr>
          <p:cNvPr id="10243" name="2 - Θέση περιεχομένου"/>
          <p:cNvSpPr>
            <a:spLocks noGrp="1"/>
          </p:cNvSpPr>
          <p:nvPr>
            <p:ph idx="1"/>
          </p:nvPr>
        </p:nvSpPr>
        <p:spPr/>
        <p:txBody>
          <a:bodyPr/>
          <a:lstStyle/>
          <a:p>
            <a:pPr eaLnBrk="1" hangingPunct="1"/>
            <a:r>
              <a:rPr lang="el-GR" altLang="en-US" dirty="0" smtClean="0"/>
              <a:t>Συνήθως αποφεύγει την ανάληψη ευθυνών από φόβο μήπως αποτύχει.</a:t>
            </a:r>
          </a:p>
          <a:p>
            <a:pPr eaLnBrk="1" hangingPunct="1"/>
            <a:r>
              <a:rPr lang="el-GR" altLang="en-US" dirty="0" smtClean="0"/>
              <a:t>Δεν φταίνε ποτέ τα ίδια. Πάντα κάποιος άλλος φταίει.</a:t>
            </a:r>
          </a:p>
          <a:p>
            <a:pPr eaLnBrk="1" hangingPunct="1"/>
            <a:r>
              <a:rPr lang="el-GR" altLang="en-US" dirty="0" smtClean="0"/>
              <a:t> Είναι άτολμο, ντροπαλό και δεν διεκδικεί ποτέ τίποτα.</a:t>
            </a:r>
          </a:p>
          <a:p>
            <a:pPr eaLnBrk="1" hangingPunct="1"/>
            <a:r>
              <a:rPr lang="el-GR" altLang="en-US" dirty="0" smtClean="0"/>
              <a:t>Είναι παθητικό.</a:t>
            </a:r>
          </a:p>
          <a:p>
            <a:pPr eaLnBrk="1" hangingPunct="1"/>
            <a:r>
              <a:rPr lang="el-GR" altLang="en-US" dirty="0" smtClean="0"/>
              <a:t>Είναι υπερευαίσθητο.</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243">
                                            <p:txEl>
                                              <p:pRg st="0" end="0"/>
                                            </p:txEl>
                                          </p:spTgt>
                                        </p:tgtEl>
                                        <p:attrNameLst>
                                          <p:attrName>style.visibility</p:attrName>
                                        </p:attrNameLst>
                                      </p:cBhvr>
                                      <p:to>
                                        <p:strVal val="visible"/>
                                      </p:to>
                                    </p:set>
                                    <p:animEffect transition="in" filter="randombar(horizontal)">
                                      <p:cBhvr>
                                        <p:cTn id="10" dur="500"/>
                                        <p:tgtEl>
                                          <p:spTgt spid="10243">
                                            <p:txEl>
                                              <p:pRg st="0" end="0"/>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Effect transition="in" filter="randombar(horizontal)">
                                      <p:cBhvr>
                                        <p:cTn id="13" dur="500"/>
                                        <p:tgtEl>
                                          <p:spTgt spid="10243">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0243">
                                            <p:txEl>
                                              <p:pRg st="2" end="2"/>
                                            </p:txEl>
                                          </p:spTgt>
                                        </p:tgtEl>
                                        <p:attrNameLst>
                                          <p:attrName>style.visibility</p:attrName>
                                        </p:attrNameLst>
                                      </p:cBhvr>
                                      <p:to>
                                        <p:strVal val="visible"/>
                                      </p:to>
                                    </p:set>
                                    <p:animEffect transition="in" filter="randombar(horizontal)">
                                      <p:cBhvr>
                                        <p:cTn id="16" dur="500"/>
                                        <p:tgtEl>
                                          <p:spTgt spid="10243">
                                            <p:txEl>
                                              <p:pRg st="2" end="2"/>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randombar(horizontal)">
                                      <p:cBhvr>
                                        <p:cTn id="19" dur="500"/>
                                        <p:tgtEl>
                                          <p:spTgt spid="10243">
                                            <p:txEl>
                                              <p:pRg st="3" end="3"/>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randombar(horizontal)">
                                      <p:cBhvr>
                                        <p:cTn id="22"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a:t>
            </a:r>
            <a:r>
              <a:rPr lang="el-GR" dirty="0" err="1" smtClean="0"/>
              <a:t>χαμηλΗ</a:t>
            </a:r>
            <a:r>
              <a:rPr lang="el-GR" dirty="0" smtClean="0"/>
              <a:t> </a:t>
            </a:r>
            <a:r>
              <a:rPr lang="el-GR" dirty="0" err="1" smtClean="0"/>
              <a:t>αυτοπεποΙθηση</a:t>
            </a:r>
            <a:endParaRPr lang="el-GR" dirty="0"/>
          </a:p>
        </p:txBody>
      </p:sp>
      <p:sp>
        <p:nvSpPr>
          <p:cNvPr id="3" name="2 - Θέση περιεχομένου"/>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l-GR" sz="3200" dirty="0" smtClean="0"/>
              <a:t>Έχει δυσκολία στην κοινωνική ένταξη και συχνά αποζητά τη μοναξιά. </a:t>
            </a:r>
          </a:p>
          <a:p>
            <a:pPr marL="274320" indent="-274320" eaLnBrk="1" fontAlgn="auto" hangingPunct="1">
              <a:spcAft>
                <a:spcPts val="0"/>
              </a:spcAft>
              <a:buFont typeface="Wingdings 2"/>
              <a:buChar char=""/>
              <a:defRPr/>
            </a:pPr>
            <a:r>
              <a:rPr lang="el-GR" sz="3200" dirty="0" smtClean="0"/>
              <a:t>Συχνά είναι εσωστρεφές. Άλλοτε επιθετικό ή υπερκινητικό. Εκδηλώνει αναπάντεχες εκρηκτικές συμπεριφορές.</a:t>
            </a:r>
          </a:p>
          <a:p>
            <a:pPr marL="274320" indent="-274320" eaLnBrk="1" fontAlgn="auto" hangingPunct="1">
              <a:spcAft>
                <a:spcPts val="0"/>
              </a:spcAft>
              <a:buFont typeface="Wingdings 2"/>
              <a:buChar char=""/>
              <a:defRPr/>
            </a:pPr>
            <a:r>
              <a:rPr lang="el-GR" sz="3200" dirty="0" smtClean="0"/>
              <a:t>Δε δέχεται με ευχαρίστηση μια αλλαγή περιβάλλοντος και πάντα προτιμά τις οικείες ασχολίες και τους χώρους.</a:t>
            </a:r>
          </a:p>
          <a:p>
            <a:pPr marL="274320" indent="-274320" eaLnBrk="1" fontAlgn="auto" hangingPunct="1">
              <a:spcAft>
                <a:spcPts val="0"/>
              </a:spcAft>
              <a:buFont typeface="Wingdings 2"/>
              <a:buChar char=""/>
              <a:defRPr/>
            </a:pPr>
            <a:r>
              <a:rPr lang="el-GR" sz="3200" dirty="0" smtClean="0"/>
              <a:t>Δύσκολα αποδέχεται ακόμη και τη διανυκτέρευση στο σπίτι φίλου/φίλης</a:t>
            </a:r>
            <a:r>
              <a:rPr lang="el-GR" dirty="0" smtClean="0"/>
              <a:t>.</a:t>
            </a:r>
          </a:p>
          <a:p>
            <a:pPr marL="274320" indent="-274320" eaLnBrk="1" fontAlgn="auto" hangingPunct="1">
              <a:spcAft>
                <a:spcPts val="0"/>
              </a:spcAft>
              <a:buFont typeface="Wingdings 2"/>
              <a:buChar char=""/>
              <a:defRPr/>
            </a:pPr>
            <a:endParaRPr lang="el-GR" dirty="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wipe(down)">
                                      <p:cBhvr>
                                        <p:cTn id="39" dur="580">
                                          <p:stCondLst>
                                            <p:cond delay="0"/>
                                          </p:stCondLst>
                                        </p:cTn>
                                        <p:tgtEl>
                                          <p:spTgt spid="3">
                                            <p:txEl>
                                              <p:pRg st="1" end="1"/>
                                            </p:txEl>
                                          </p:spTgt>
                                        </p:tgtEl>
                                      </p:cBhvr>
                                    </p:animEffect>
                                    <p:anim calcmode="lin" valueType="num">
                                      <p:cBhvr>
                                        <p:cTn id="4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1" end="1"/>
                                            </p:txEl>
                                          </p:spTgt>
                                        </p:tgtEl>
                                      </p:cBhvr>
                                      <p:to x="100000" y="60000"/>
                                    </p:animScale>
                                    <p:animScale>
                                      <p:cBhvr>
                                        <p:cTn id="46" dur="166" decel="50000">
                                          <p:stCondLst>
                                            <p:cond delay="676"/>
                                          </p:stCondLst>
                                        </p:cTn>
                                        <p:tgtEl>
                                          <p:spTgt spid="3">
                                            <p:txEl>
                                              <p:pRg st="1" end="1"/>
                                            </p:txEl>
                                          </p:spTgt>
                                        </p:tgtEl>
                                      </p:cBhvr>
                                      <p:to x="100000" y="100000"/>
                                    </p:animScale>
                                    <p:animScale>
                                      <p:cBhvr>
                                        <p:cTn id="47" dur="26">
                                          <p:stCondLst>
                                            <p:cond delay="1312"/>
                                          </p:stCondLst>
                                        </p:cTn>
                                        <p:tgtEl>
                                          <p:spTgt spid="3">
                                            <p:txEl>
                                              <p:pRg st="1" end="1"/>
                                            </p:txEl>
                                          </p:spTgt>
                                        </p:tgtEl>
                                      </p:cBhvr>
                                      <p:to x="100000" y="80000"/>
                                    </p:animScale>
                                    <p:animScale>
                                      <p:cBhvr>
                                        <p:cTn id="48" dur="166" decel="50000">
                                          <p:stCondLst>
                                            <p:cond delay="1338"/>
                                          </p:stCondLst>
                                        </p:cTn>
                                        <p:tgtEl>
                                          <p:spTgt spid="3">
                                            <p:txEl>
                                              <p:pRg st="1" end="1"/>
                                            </p:txEl>
                                          </p:spTgt>
                                        </p:tgtEl>
                                      </p:cBhvr>
                                      <p:to x="100000" y="100000"/>
                                    </p:animScale>
                                    <p:animScale>
                                      <p:cBhvr>
                                        <p:cTn id="49" dur="26">
                                          <p:stCondLst>
                                            <p:cond delay="1642"/>
                                          </p:stCondLst>
                                        </p:cTn>
                                        <p:tgtEl>
                                          <p:spTgt spid="3">
                                            <p:txEl>
                                              <p:pRg st="1" end="1"/>
                                            </p:txEl>
                                          </p:spTgt>
                                        </p:tgtEl>
                                      </p:cBhvr>
                                      <p:to x="100000" y="90000"/>
                                    </p:animScale>
                                    <p:animScale>
                                      <p:cBhvr>
                                        <p:cTn id="50" dur="166" decel="50000">
                                          <p:stCondLst>
                                            <p:cond delay="1668"/>
                                          </p:stCondLst>
                                        </p:cTn>
                                        <p:tgtEl>
                                          <p:spTgt spid="3">
                                            <p:txEl>
                                              <p:pRg st="1" end="1"/>
                                            </p:txEl>
                                          </p:spTgt>
                                        </p:tgtEl>
                                      </p:cBhvr>
                                      <p:to x="100000" y="100000"/>
                                    </p:animScale>
                                    <p:animScale>
                                      <p:cBhvr>
                                        <p:cTn id="51" dur="26">
                                          <p:stCondLst>
                                            <p:cond delay="1808"/>
                                          </p:stCondLst>
                                        </p:cTn>
                                        <p:tgtEl>
                                          <p:spTgt spid="3">
                                            <p:txEl>
                                              <p:pRg st="1" end="1"/>
                                            </p:txEl>
                                          </p:spTgt>
                                        </p:tgtEl>
                                      </p:cBhvr>
                                      <p:to x="100000" y="95000"/>
                                    </p:animScale>
                                    <p:animScale>
                                      <p:cBhvr>
                                        <p:cTn id="52" dur="166" decel="50000">
                                          <p:stCondLst>
                                            <p:cond delay="1834"/>
                                          </p:stCondLst>
                                        </p:cTn>
                                        <p:tgtEl>
                                          <p:spTgt spid="3">
                                            <p:txEl>
                                              <p:pRg st="1" end="1"/>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Effect transition="in" filter="wipe(down)">
                                      <p:cBhvr>
                                        <p:cTn id="55" dur="580">
                                          <p:stCondLst>
                                            <p:cond delay="0"/>
                                          </p:stCondLst>
                                        </p:cTn>
                                        <p:tgtEl>
                                          <p:spTgt spid="3">
                                            <p:txEl>
                                              <p:pRg st="2" end="2"/>
                                            </p:txEl>
                                          </p:spTgt>
                                        </p:tgtEl>
                                      </p:cBhvr>
                                    </p:animEffect>
                                    <p:anim calcmode="lin" valueType="num">
                                      <p:cBhvr>
                                        <p:cTn id="5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2" end="2"/>
                                            </p:txEl>
                                          </p:spTgt>
                                        </p:tgtEl>
                                      </p:cBhvr>
                                      <p:to x="100000" y="60000"/>
                                    </p:animScale>
                                    <p:animScale>
                                      <p:cBhvr>
                                        <p:cTn id="62" dur="166" decel="50000">
                                          <p:stCondLst>
                                            <p:cond delay="676"/>
                                          </p:stCondLst>
                                        </p:cTn>
                                        <p:tgtEl>
                                          <p:spTgt spid="3">
                                            <p:txEl>
                                              <p:pRg st="2" end="2"/>
                                            </p:txEl>
                                          </p:spTgt>
                                        </p:tgtEl>
                                      </p:cBhvr>
                                      <p:to x="100000" y="100000"/>
                                    </p:animScale>
                                    <p:animScale>
                                      <p:cBhvr>
                                        <p:cTn id="63" dur="26">
                                          <p:stCondLst>
                                            <p:cond delay="1312"/>
                                          </p:stCondLst>
                                        </p:cTn>
                                        <p:tgtEl>
                                          <p:spTgt spid="3">
                                            <p:txEl>
                                              <p:pRg st="2" end="2"/>
                                            </p:txEl>
                                          </p:spTgt>
                                        </p:tgtEl>
                                      </p:cBhvr>
                                      <p:to x="100000" y="80000"/>
                                    </p:animScale>
                                    <p:animScale>
                                      <p:cBhvr>
                                        <p:cTn id="64" dur="166" decel="50000">
                                          <p:stCondLst>
                                            <p:cond delay="1338"/>
                                          </p:stCondLst>
                                        </p:cTn>
                                        <p:tgtEl>
                                          <p:spTgt spid="3">
                                            <p:txEl>
                                              <p:pRg st="2" end="2"/>
                                            </p:txEl>
                                          </p:spTgt>
                                        </p:tgtEl>
                                      </p:cBhvr>
                                      <p:to x="100000" y="100000"/>
                                    </p:animScale>
                                    <p:animScale>
                                      <p:cBhvr>
                                        <p:cTn id="65" dur="26">
                                          <p:stCondLst>
                                            <p:cond delay="1642"/>
                                          </p:stCondLst>
                                        </p:cTn>
                                        <p:tgtEl>
                                          <p:spTgt spid="3">
                                            <p:txEl>
                                              <p:pRg st="2" end="2"/>
                                            </p:txEl>
                                          </p:spTgt>
                                        </p:tgtEl>
                                      </p:cBhvr>
                                      <p:to x="100000" y="90000"/>
                                    </p:animScale>
                                    <p:animScale>
                                      <p:cBhvr>
                                        <p:cTn id="66" dur="166" decel="50000">
                                          <p:stCondLst>
                                            <p:cond delay="1668"/>
                                          </p:stCondLst>
                                        </p:cTn>
                                        <p:tgtEl>
                                          <p:spTgt spid="3">
                                            <p:txEl>
                                              <p:pRg st="2" end="2"/>
                                            </p:txEl>
                                          </p:spTgt>
                                        </p:tgtEl>
                                      </p:cBhvr>
                                      <p:to x="100000" y="100000"/>
                                    </p:animScale>
                                    <p:animScale>
                                      <p:cBhvr>
                                        <p:cTn id="67" dur="26">
                                          <p:stCondLst>
                                            <p:cond delay="1808"/>
                                          </p:stCondLst>
                                        </p:cTn>
                                        <p:tgtEl>
                                          <p:spTgt spid="3">
                                            <p:txEl>
                                              <p:pRg st="2" end="2"/>
                                            </p:txEl>
                                          </p:spTgt>
                                        </p:tgtEl>
                                      </p:cBhvr>
                                      <p:to x="100000" y="95000"/>
                                    </p:animScale>
                                    <p:animScale>
                                      <p:cBhvr>
                                        <p:cTn id="68" dur="166" decel="50000">
                                          <p:stCondLst>
                                            <p:cond delay="1834"/>
                                          </p:stCondLst>
                                        </p:cTn>
                                        <p:tgtEl>
                                          <p:spTgt spid="3">
                                            <p:txEl>
                                              <p:pRg st="2" end="2"/>
                                            </p:txEl>
                                          </p:spTgt>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animEffect transition="in" filter="wipe(down)">
                                      <p:cBhvr>
                                        <p:cTn id="71" dur="580">
                                          <p:stCondLst>
                                            <p:cond delay="0"/>
                                          </p:stCondLst>
                                        </p:cTn>
                                        <p:tgtEl>
                                          <p:spTgt spid="3">
                                            <p:txEl>
                                              <p:pRg st="3" end="3"/>
                                            </p:txEl>
                                          </p:spTgt>
                                        </p:tgtEl>
                                      </p:cBhvr>
                                    </p:animEffect>
                                    <p:anim calcmode="lin" valueType="num">
                                      <p:cBhvr>
                                        <p:cTn id="7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3" end="3"/>
                                            </p:txEl>
                                          </p:spTgt>
                                        </p:tgtEl>
                                      </p:cBhvr>
                                      <p:to x="100000" y="60000"/>
                                    </p:animScale>
                                    <p:animScale>
                                      <p:cBhvr>
                                        <p:cTn id="78" dur="166" decel="50000">
                                          <p:stCondLst>
                                            <p:cond delay="676"/>
                                          </p:stCondLst>
                                        </p:cTn>
                                        <p:tgtEl>
                                          <p:spTgt spid="3">
                                            <p:txEl>
                                              <p:pRg st="3" end="3"/>
                                            </p:txEl>
                                          </p:spTgt>
                                        </p:tgtEl>
                                      </p:cBhvr>
                                      <p:to x="100000" y="100000"/>
                                    </p:animScale>
                                    <p:animScale>
                                      <p:cBhvr>
                                        <p:cTn id="79" dur="26">
                                          <p:stCondLst>
                                            <p:cond delay="1312"/>
                                          </p:stCondLst>
                                        </p:cTn>
                                        <p:tgtEl>
                                          <p:spTgt spid="3">
                                            <p:txEl>
                                              <p:pRg st="3" end="3"/>
                                            </p:txEl>
                                          </p:spTgt>
                                        </p:tgtEl>
                                      </p:cBhvr>
                                      <p:to x="100000" y="80000"/>
                                    </p:animScale>
                                    <p:animScale>
                                      <p:cBhvr>
                                        <p:cTn id="80" dur="166" decel="50000">
                                          <p:stCondLst>
                                            <p:cond delay="1338"/>
                                          </p:stCondLst>
                                        </p:cTn>
                                        <p:tgtEl>
                                          <p:spTgt spid="3">
                                            <p:txEl>
                                              <p:pRg st="3" end="3"/>
                                            </p:txEl>
                                          </p:spTgt>
                                        </p:tgtEl>
                                      </p:cBhvr>
                                      <p:to x="100000" y="100000"/>
                                    </p:animScale>
                                    <p:animScale>
                                      <p:cBhvr>
                                        <p:cTn id="81" dur="26">
                                          <p:stCondLst>
                                            <p:cond delay="1642"/>
                                          </p:stCondLst>
                                        </p:cTn>
                                        <p:tgtEl>
                                          <p:spTgt spid="3">
                                            <p:txEl>
                                              <p:pRg st="3" end="3"/>
                                            </p:txEl>
                                          </p:spTgt>
                                        </p:tgtEl>
                                      </p:cBhvr>
                                      <p:to x="100000" y="90000"/>
                                    </p:animScale>
                                    <p:animScale>
                                      <p:cBhvr>
                                        <p:cTn id="82" dur="166" decel="50000">
                                          <p:stCondLst>
                                            <p:cond delay="1668"/>
                                          </p:stCondLst>
                                        </p:cTn>
                                        <p:tgtEl>
                                          <p:spTgt spid="3">
                                            <p:txEl>
                                              <p:pRg st="3" end="3"/>
                                            </p:txEl>
                                          </p:spTgt>
                                        </p:tgtEl>
                                      </p:cBhvr>
                                      <p:to x="100000" y="100000"/>
                                    </p:animScale>
                                    <p:animScale>
                                      <p:cBhvr>
                                        <p:cTn id="83" dur="26">
                                          <p:stCondLst>
                                            <p:cond delay="1808"/>
                                          </p:stCondLst>
                                        </p:cTn>
                                        <p:tgtEl>
                                          <p:spTgt spid="3">
                                            <p:txEl>
                                              <p:pRg st="3" end="3"/>
                                            </p:txEl>
                                          </p:spTgt>
                                        </p:tgtEl>
                                      </p:cBhvr>
                                      <p:to x="100000" y="95000"/>
                                    </p:animScale>
                                    <p:animScale>
                                      <p:cBhvr>
                                        <p:cTn id="8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a:t>
            </a:r>
            <a:r>
              <a:rPr lang="el-GR" dirty="0" err="1" smtClean="0"/>
              <a:t>χαμηλΗ</a:t>
            </a:r>
            <a:r>
              <a:rPr lang="el-GR" dirty="0" smtClean="0"/>
              <a:t> </a:t>
            </a:r>
            <a:r>
              <a:rPr lang="el-GR" dirty="0" err="1" smtClean="0"/>
              <a:t>αυτοπεποΙθηση</a:t>
            </a:r>
            <a:endParaRPr lang="el-GR" dirty="0"/>
          </a:p>
        </p:txBody>
      </p:sp>
      <p:sp>
        <p:nvSpPr>
          <p:cNvPr id="12291" name="2 - Θέση περιεχομένου"/>
          <p:cNvSpPr>
            <a:spLocks noGrp="1"/>
          </p:cNvSpPr>
          <p:nvPr>
            <p:ph idx="1"/>
          </p:nvPr>
        </p:nvSpPr>
        <p:spPr/>
        <p:txBody>
          <a:bodyPr/>
          <a:lstStyle/>
          <a:p>
            <a:pPr eaLnBrk="1" hangingPunct="1"/>
            <a:r>
              <a:rPr lang="el-GR" altLang="en-US" sz="3200" dirty="0" smtClean="0"/>
              <a:t>Προτιμά να διατηρεί μια αίσθηση μονιμότητας και ρουτίνας και αποφεύγει να δοκιμάσει νέα πράγματα.</a:t>
            </a:r>
          </a:p>
          <a:p>
            <a:pPr eaLnBrk="1" hangingPunct="1"/>
            <a:r>
              <a:rPr lang="el-GR" altLang="en-US" sz="3200" dirty="0" smtClean="0"/>
              <a:t>Ανησυχεί πολύ μήπως ενοχλεί τους άλλους. </a:t>
            </a:r>
          </a:p>
          <a:p>
            <a:pPr eaLnBrk="1" hangingPunct="1"/>
            <a:r>
              <a:rPr lang="el-GR" altLang="en-US" sz="3200" dirty="0" smtClean="0"/>
              <a:t>Κοκκινίζει ή αντιδρά αρνητικά στις φιλοφρονήσεις.</a:t>
            </a:r>
          </a:p>
          <a:p>
            <a:pPr eaLnBrk="1" hangingPunct="1"/>
            <a:r>
              <a:rPr lang="el-GR" altLang="en-US" sz="3200" dirty="0" smtClean="0"/>
              <a:t>Είναι υπέρμετρα ταπεινό. </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291">
                                            <p:txEl>
                                              <p:pRg st="0" end="0"/>
                                            </p:txEl>
                                          </p:spTgt>
                                        </p:tgtEl>
                                        <p:attrNameLst>
                                          <p:attrName>style.visibility</p:attrName>
                                        </p:attrNameLst>
                                      </p:cBhvr>
                                      <p:to>
                                        <p:strVal val="visible"/>
                                      </p:to>
                                    </p:set>
                                    <p:animEffect transition="in" filter="barn(inVertical)">
                                      <p:cBhvr>
                                        <p:cTn id="10" dur="500"/>
                                        <p:tgtEl>
                                          <p:spTgt spid="12291">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Effect transition="in" filter="barn(inVertical)">
                                      <p:cBhvr>
                                        <p:cTn id="13" dur="500"/>
                                        <p:tgtEl>
                                          <p:spTgt spid="12291">
                                            <p:txEl>
                                              <p:pRg st="1" end="1"/>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291">
                                            <p:txEl>
                                              <p:pRg st="2" end="2"/>
                                            </p:txEl>
                                          </p:spTgt>
                                        </p:tgtEl>
                                        <p:attrNameLst>
                                          <p:attrName>style.visibility</p:attrName>
                                        </p:attrNameLst>
                                      </p:cBhvr>
                                      <p:to>
                                        <p:strVal val="visible"/>
                                      </p:to>
                                    </p:set>
                                    <p:animEffect transition="in" filter="barn(inVertical)">
                                      <p:cBhvr>
                                        <p:cTn id="16" dur="500"/>
                                        <p:tgtEl>
                                          <p:spTgt spid="12291">
                                            <p:txEl>
                                              <p:pRg st="2" end="2"/>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Effect transition="in" filter="barn(inVertical)">
                                      <p:cBhvr>
                                        <p:cTn id="19"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a:t>
            </a:r>
            <a:r>
              <a:rPr lang="el-GR" dirty="0" err="1" smtClean="0"/>
              <a:t>χαμηλΗ</a:t>
            </a:r>
            <a:r>
              <a:rPr lang="el-GR" dirty="0" smtClean="0"/>
              <a:t> </a:t>
            </a:r>
            <a:r>
              <a:rPr lang="el-GR" dirty="0" err="1" smtClean="0"/>
              <a:t>αυτοπεποΙθηση</a:t>
            </a:r>
            <a:endParaRPr lang="el-GR" dirty="0"/>
          </a:p>
        </p:txBody>
      </p:sp>
      <p:sp>
        <p:nvSpPr>
          <p:cNvPr id="13315" name="2 - Θέση περιεχομένου"/>
          <p:cNvSpPr>
            <a:spLocks noGrp="1"/>
          </p:cNvSpPr>
          <p:nvPr>
            <p:ph idx="1"/>
          </p:nvPr>
        </p:nvSpPr>
        <p:spPr/>
        <p:txBody>
          <a:bodyPr/>
          <a:lstStyle/>
          <a:p>
            <a:pPr eaLnBrk="1" hangingPunct="1"/>
            <a:r>
              <a:rPr lang="el-GR" altLang="en-US" sz="2800" dirty="0" smtClean="0"/>
              <a:t>Αποφεύγει ακόμη και τις πιο ανώδυνες προκλήσεις. </a:t>
            </a:r>
          </a:p>
          <a:p>
            <a:pPr eaLnBrk="1" hangingPunct="1"/>
            <a:r>
              <a:rPr lang="el-GR" altLang="en-US" sz="2800" dirty="0" smtClean="0"/>
              <a:t>Είναι υποχωρητικό.</a:t>
            </a:r>
          </a:p>
          <a:p>
            <a:pPr eaLnBrk="1" hangingPunct="1"/>
            <a:r>
              <a:rPr lang="el-GR" altLang="en-US" sz="2800" dirty="0" smtClean="0"/>
              <a:t>Στην τάξη αποφεύγει ακόμη και να σηκώσει το χέρι, μιλά χαμηλόφωνα στη δασκάλα, στην ομάδα αποφεύγει να παίρνει ηγετικό ρόλο … </a:t>
            </a:r>
          </a:p>
          <a:p>
            <a:pPr eaLnBrk="1" hangingPunct="1"/>
            <a:r>
              <a:rPr lang="el-GR" altLang="en-US" sz="2800" dirty="0" smtClean="0"/>
              <a:t>Πανικοβάλλεται εύκολα από τυχόν αποτυχία σε ένα μάθημα (σε ένα δοκίμιο, σε μια άσκηση στη γυμναστική </a:t>
            </a:r>
            <a:r>
              <a:rPr lang="el-GR" altLang="en-US" sz="2800" dirty="0" err="1" smtClean="0"/>
              <a:t>κλπ</a:t>
            </a:r>
            <a:r>
              <a:rPr lang="el-GR" altLang="en-US" sz="2800" dirty="0" smtClean="0"/>
              <a:t>)</a:t>
            </a:r>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animEffect transition="in" filter="wheel(1)">
                                      <p:cBhvr>
                                        <p:cTn id="10" dur="2000"/>
                                        <p:tgtEl>
                                          <p:spTgt spid="13315">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Effect transition="in" filter="wheel(1)">
                                      <p:cBhvr>
                                        <p:cTn id="13" dur="2000"/>
                                        <p:tgtEl>
                                          <p:spTgt spid="13315">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3315">
                                            <p:txEl>
                                              <p:pRg st="2" end="2"/>
                                            </p:txEl>
                                          </p:spTgt>
                                        </p:tgtEl>
                                        <p:attrNameLst>
                                          <p:attrName>style.visibility</p:attrName>
                                        </p:attrNameLst>
                                      </p:cBhvr>
                                      <p:to>
                                        <p:strVal val="visible"/>
                                      </p:to>
                                    </p:set>
                                    <p:animEffect transition="in" filter="wheel(1)">
                                      <p:cBhvr>
                                        <p:cTn id="16" dur="2000"/>
                                        <p:tgtEl>
                                          <p:spTgt spid="13315">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Effect transition="in" filter="wheel(1)">
                                      <p:cBhvr>
                                        <p:cTn id="19" dur="2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l-GR" dirty="0" smtClean="0"/>
              <a:t>ΠΩΣ </a:t>
            </a:r>
            <a:r>
              <a:rPr lang="el-GR" dirty="0" err="1" smtClean="0"/>
              <a:t>αναγνωρΙζουμε</a:t>
            </a:r>
            <a:r>
              <a:rPr lang="el-GR" dirty="0" smtClean="0"/>
              <a:t> </a:t>
            </a:r>
            <a:r>
              <a:rPr lang="el-GR" dirty="0" err="1" smtClean="0"/>
              <a:t>Ενα</a:t>
            </a:r>
            <a:r>
              <a:rPr lang="el-GR" dirty="0" smtClean="0"/>
              <a:t> </a:t>
            </a:r>
            <a:r>
              <a:rPr lang="el-GR" dirty="0" err="1" smtClean="0"/>
              <a:t>παιδΙ</a:t>
            </a:r>
            <a:r>
              <a:rPr lang="el-GR" dirty="0" smtClean="0"/>
              <a:t> με </a:t>
            </a:r>
            <a:r>
              <a:rPr lang="el-GR" dirty="0" err="1" smtClean="0"/>
              <a:t>χαμηλΗ</a:t>
            </a:r>
            <a:r>
              <a:rPr lang="el-GR" dirty="0" smtClean="0"/>
              <a:t> </a:t>
            </a:r>
            <a:r>
              <a:rPr lang="el-GR" dirty="0" err="1" smtClean="0"/>
              <a:t>αυτοπεποΙθηση</a:t>
            </a:r>
            <a:endParaRPr lang="el-GR" dirty="0"/>
          </a:p>
        </p:txBody>
      </p:sp>
      <p:sp>
        <p:nvSpPr>
          <p:cNvPr id="14339" name="2 - Θέση περιεχομένου"/>
          <p:cNvSpPr>
            <a:spLocks noGrp="1"/>
          </p:cNvSpPr>
          <p:nvPr>
            <p:ph idx="1"/>
          </p:nvPr>
        </p:nvSpPr>
        <p:spPr/>
        <p:txBody>
          <a:bodyPr/>
          <a:lstStyle/>
          <a:p>
            <a:pPr eaLnBrk="1" hangingPunct="1"/>
            <a:r>
              <a:rPr lang="el-GR" altLang="en-US" sz="2800" dirty="0" smtClean="0"/>
              <a:t>Χρειάζεται πάντα επιβεβαίωση.</a:t>
            </a:r>
          </a:p>
          <a:p>
            <a:pPr eaLnBrk="1" hangingPunct="1"/>
            <a:r>
              <a:rPr lang="el-GR" altLang="en-US" sz="2800" dirty="0" smtClean="0"/>
              <a:t>Μπορεί να το παίξει «νταής» του σχολείου πιστεύοντας ότι μόνο έτσι μπορεί  </a:t>
            </a:r>
          </a:p>
          <a:p>
            <a:pPr eaLnBrk="1" hangingPunct="1">
              <a:buFont typeface="Wingdings 2" panose="05020102010507070707" pitchFamily="18" charset="2"/>
              <a:buNone/>
            </a:pPr>
            <a:r>
              <a:rPr lang="el-GR" altLang="en-US" sz="2800" dirty="0" smtClean="0"/>
              <a:t>   να το εκτιμήσουν τα άλλα παιδιά. </a:t>
            </a:r>
          </a:p>
          <a:p>
            <a:pPr eaLnBrk="1" hangingPunct="1"/>
            <a:r>
              <a:rPr lang="el-GR" altLang="en-US" sz="2800" dirty="0" smtClean="0"/>
              <a:t>Συχνά προσκολλάται σε ένα συγκεκριμένο άλλο παιδάκι και το μιμείται ή  </a:t>
            </a:r>
          </a:p>
          <a:p>
            <a:pPr eaLnBrk="1" hangingPunct="1">
              <a:buFont typeface="Wingdings 2" panose="05020102010507070707" pitchFamily="18" charset="2"/>
              <a:buNone/>
            </a:pPr>
            <a:r>
              <a:rPr lang="el-GR" altLang="en-US" sz="2800" dirty="0" smtClean="0"/>
              <a:t>  είναι επιρρεπές στην πίεση κάποιων γκρουπ παιδιών.</a:t>
            </a:r>
          </a:p>
          <a:p>
            <a:pPr eaLnBrk="1" hangingPunct="1"/>
            <a:r>
              <a:rPr lang="el-GR" altLang="en-US" sz="2800" dirty="0" smtClean="0"/>
              <a:t>Είναι υπερευαίσθητο στην κριτική</a:t>
            </a:r>
            <a:r>
              <a:rPr lang="el-GR" altLang="en-US" dirty="0" smtClean="0"/>
              <a:t>.</a:t>
            </a:r>
          </a:p>
          <a:p>
            <a:pPr eaLnBrk="1" hangingPunct="1"/>
            <a:endParaRPr lang="el-GR" altLang="en-US" dirty="0" smtClean="0"/>
          </a:p>
          <a:p>
            <a:pPr eaLnBrk="1" hangingPunct="1"/>
            <a:endParaRPr lang="el-GR" altLang="en-US" dirty="0" smtClean="0"/>
          </a:p>
        </p:txBody>
      </p:sp>
      <p:sp>
        <p:nvSpPr>
          <p:cNvPr id="4" name="TextBox 3"/>
          <p:cNvSpPr txBox="1"/>
          <p:nvPr/>
        </p:nvSpPr>
        <p:spPr>
          <a:xfrm>
            <a:off x="0" y="6436320"/>
            <a:ext cx="2123728" cy="369332"/>
          </a:xfrm>
          <a:prstGeom prst="rect">
            <a:avLst/>
          </a:prstGeom>
          <a:noFill/>
        </p:spPr>
        <p:txBody>
          <a:bodyPr wrap="square" rtlCol="0">
            <a:spAutoFit/>
          </a:bodyPr>
          <a:lstStyle/>
          <a:p>
            <a:r>
              <a:rPr lang="el-GR" dirty="0" smtClean="0"/>
              <a:t>Δημήτρη </a:t>
            </a:r>
            <a:r>
              <a:rPr lang="el-GR" dirty="0" err="1" smtClean="0"/>
              <a:t>Μικελλίδη</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39">
                                            <p:txEl>
                                              <p:pRg st="0" end="0"/>
                                            </p:txEl>
                                          </p:spTgt>
                                        </p:tgtEl>
                                        <p:attrNameLst>
                                          <p:attrName>style.visibility</p:attrName>
                                        </p:attrNameLst>
                                      </p:cBhvr>
                                      <p:to>
                                        <p:strVal val="visible"/>
                                      </p:to>
                                    </p:set>
                                    <p:animEffect transition="in" filter="wipe(down)">
                                      <p:cBhvr>
                                        <p:cTn id="10" dur="500"/>
                                        <p:tgtEl>
                                          <p:spTgt spid="14339">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Effect transition="in" filter="wipe(down)">
                                      <p:cBhvr>
                                        <p:cTn id="13" dur="500"/>
                                        <p:tgtEl>
                                          <p:spTgt spid="14339">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wipe(down)">
                                      <p:cBhvr>
                                        <p:cTn id="16" dur="500"/>
                                        <p:tgtEl>
                                          <p:spTgt spid="14339">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wipe(down)">
                                      <p:cBhvr>
                                        <p:cTn id="19" dur="500"/>
                                        <p:tgtEl>
                                          <p:spTgt spid="14339">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wipe(down)">
                                      <p:cBhvr>
                                        <p:cTn id="22" dur="500"/>
                                        <p:tgtEl>
                                          <p:spTgt spid="14339">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Effect transition="in" filter="wipe(down)">
                                      <p:cBhvr>
                                        <p:cTn id="25"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33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171</TotalTime>
  <Words>2040</Words>
  <Application>Microsoft Office PowerPoint</Application>
  <PresentationFormat>On-screen Show (4:3)</PresentationFormat>
  <Paragraphs>236</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Trebuchet MS</vt:lpstr>
      <vt:lpstr>Wingdings</vt:lpstr>
      <vt:lpstr>Wingdings 2</vt:lpstr>
      <vt:lpstr>Αφθονία</vt:lpstr>
      <vt:lpstr>ΚΑΛΛΙΕΡΓΩΝΤΑΣ ΑΥΤΟΠΕΠΟΙΘΗΣΗ ΣΤΑ ΠΑΙΔΙΑ  </vt:lpstr>
      <vt:lpstr> AYTOΠΕΠΟΙΘΗΣΗ … = ΠIστη στον εαυτ0 μαΣ </vt:lpstr>
      <vt:lpstr>ΤΑ ΣΗΜΑΝΤΙΚΑ ΠΡΟΣΩΠΑ ΣΤΗ ΖΩΗ ΤΟΥ ΠΑΙΔΙΟΥ …</vt:lpstr>
      <vt:lpstr>ΑΥΤΟΠΕΠΟΙΘΗΣΗ ΓΙΑ ΤΟ ΠΑΙΔΙ ΣΗΜΑΙΝΕΙ … </vt:lpstr>
      <vt:lpstr>ΠΩΣ αναγνωρΙζουμε Ενα παιδΙ με χαμηλΗ αυτοπεποΙθηση  </vt:lpstr>
      <vt:lpstr>ΠΩΣ αναγνωρΙζουμε Ενα παιδΙ με χαμηλΗ αυτοπεποΙθηση</vt:lpstr>
      <vt:lpstr>ΠΩΣ αναγνωρΙζουμε Ενα παιδΙ με χαμηλΗ αυτοπεποΙθηση</vt:lpstr>
      <vt:lpstr>ΠΩΣ αναγνωρΙζουμε Ενα παιδΙ με χαμηλΗ αυτοπεποΙθηση</vt:lpstr>
      <vt:lpstr>ΠΩΣ αναγνωρΙζουμε Ενα παιδΙ με χαμηλΗ αυτοπεποΙθηση</vt:lpstr>
      <vt:lpstr>ΠΩΣ αναγνωρΙζουμε Ενα παιδΙ με ΥΨΗΛΗ αυτοπεποΙθηση</vt:lpstr>
      <vt:lpstr>ΠΩΣ αναγνωρΙζουμε Ενα παιδΙ με ΥΨΗΛΗ αυτοπεποΙθηση  </vt:lpstr>
      <vt:lpstr>        ΠΩΣ αναγνωρΙζουμε Ενα παιδΙ με ΥΨΗΛΗ αυτοπεποΙθηση  </vt:lpstr>
      <vt:lpstr>Η αυτοπεποΙθηση εΙναι η τΕχνη των γονιΩν … Χορχε μπουκαϊ</vt:lpstr>
      <vt:lpstr>Η αυτοπεποίθηση εΙναι η τΕχνη των γονιΩν …</vt:lpstr>
      <vt:lpstr>12 βηματα για ενδυναμωση τηΣ αυτοπεποιθησησ των παιδιων μαΣ… </vt:lpstr>
      <vt:lpstr>Ta 12 bhmata … </vt:lpstr>
      <vt:lpstr>Ta 12 bhmata … </vt:lpstr>
      <vt:lpstr>Ta 12 bhmata …</vt:lpstr>
      <vt:lpstr>Ta 12 bhmata …</vt:lpstr>
      <vt:lpstr>ΤΑ 12 ΒΗΜΑΤΑ …</vt:lpstr>
      <vt:lpstr>12 ΒΗΜΑΤΑ …</vt:lpstr>
      <vt:lpstr>12 ΒΗΜΑΤΑ …</vt:lpstr>
      <vt:lpstr>12 ΒΗΜΑΤΑ…</vt:lpstr>
      <vt:lpstr>12 ΒΗΜΑΤΑ … </vt:lpstr>
      <vt:lpstr>12 ΒΗΜΑΤΑ … </vt:lpstr>
      <vt:lpstr>12 ΒΗΜΑΤΑ …</vt:lpstr>
      <vt:lpstr>12 ΒΗΜΑΤΑ … </vt:lpstr>
      <vt:lpstr>12 ΒΗΜΑΤΑ …</vt:lpstr>
      <vt:lpstr>12 ΒΗΜΑΤΑ…</vt:lpstr>
      <vt:lpstr>12 βηματα …</vt:lpstr>
      <vt:lpstr>12 βηματα …</vt:lpstr>
      <vt:lpstr>12 βηματα …</vt:lpstr>
      <vt:lpstr>12 βηματα …</vt:lpstr>
      <vt:lpstr>12 βηματα …</vt:lpstr>
      <vt:lpstr>PowerPoint Presentation</vt:lpstr>
      <vt:lpstr>PowerPoint Presentation</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ΚΑΛΛΙΕΡΓΩΝΤΑς ΑΥΤΟΠΕΠΟΙΘΗΣΗ ΣΤΑ ΠΑΙΔΙΑ</dc:title>
  <dc:creator>maraki charilaou</dc:creator>
  <cp:lastModifiedBy>maraki charilaou</cp:lastModifiedBy>
  <cp:revision>36</cp:revision>
  <dcterms:created xsi:type="dcterms:W3CDTF">2014-07-14T14:51:53Z</dcterms:created>
  <dcterms:modified xsi:type="dcterms:W3CDTF">2015-07-02T13:14:31Z</dcterms:modified>
</cp:coreProperties>
</file>